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284" r:id="rId2"/>
    <p:sldId id="488" r:id="rId3"/>
    <p:sldId id="490" r:id="rId4"/>
    <p:sldId id="489" r:id="rId5"/>
    <p:sldId id="492" r:id="rId6"/>
    <p:sldId id="491" r:id="rId7"/>
    <p:sldId id="493" r:id="rId8"/>
  </p:sldIdLst>
  <p:sldSz cx="9144000" cy="6858000" type="screen4x3"/>
  <p:notesSz cx="7010400" cy="9296400"/>
  <p:defaultTextStyle>
    <a:defPPr>
      <a:defRPr lang="lt-L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1F497D"/>
    <a:srgbClr val="CCCCFF"/>
    <a:srgbClr val="000099"/>
    <a:srgbClr val="FF3300"/>
    <a:srgbClr val="006666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377" autoAdjust="0"/>
    <p:restoredTop sz="79314" autoAdjust="0"/>
  </p:normalViewPr>
  <p:slideViewPr>
    <p:cSldViewPr>
      <p:cViewPr varScale="1">
        <p:scale>
          <a:sx n="115" d="100"/>
          <a:sy n="115" d="100"/>
        </p:scale>
        <p:origin x="111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7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8358"/>
    </p:cViewPr>
  </p:sorterViewPr>
  <p:notesViewPr>
    <p:cSldViewPr>
      <p:cViewPr varScale="1">
        <p:scale>
          <a:sx n="35" d="100"/>
          <a:sy n="35" d="100"/>
        </p:scale>
        <p:origin x="-1608" y="-90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RS" pitchFamily="2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RS" pitchFamily="2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RS" pitchFamily="2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RS" pitchFamily="2" charset="0"/>
              </a:defRPr>
            </a:lvl1pPr>
          </a:lstStyle>
          <a:p>
            <a:pPr>
              <a:defRPr/>
            </a:pPr>
            <a:fld id="{EEB57F5F-01B5-4545-BE6C-4B7B0D81D032}" type="slidenum">
              <a:rPr lang="en-GB" altLang="lt-LT"/>
              <a:pPr>
                <a:defRPr/>
              </a:pPr>
              <a:t>‹#›</a:t>
            </a:fld>
            <a:endParaRPr lang="en-GB" altLang="lt-LT"/>
          </a:p>
        </p:txBody>
      </p:sp>
    </p:spTree>
    <p:extLst>
      <p:ext uri="{BB962C8B-B14F-4D97-AF65-F5344CB8AC3E}">
        <p14:creationId xmlns:p14="http://schemas.microsoft.com/office/powerpoint/2010/main" val="3699111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t-LT" noProof="0" smtClean="0"/>
              <a:t>Click to edit Master text styles</a:t>
            </a:r>
          </a:p>
          <a:p>
            <a:pPr lvl="1"/>
            <a:r>
              <a:rPr lang="lt-LT" noProof="0" smtClean="0"/>
              <a:t>Second level</a:t>
            </a:r>
          </a:p>
          <a:p>
            <a:pPr lvl="2"/>
            <a:r>
              <a:rPr lang="lt-LT" noProof="0" smtClean="0"/>
              <a:t>Third level</a:t>
            </a:r>
          </a:p>
          <a:p>
            <a:pPr lvl="3"/>
            <a:r>
              <a:rPr lang="lt-LT" noProof="0" smtClean="0"/>
              <a:t>Fourth level</a:t>
            </a:r>
          </a:p>
          <a:p>
            <a:pPr lvl="4"/>
            <a:r>
              <a:rPr lang="lt-LT" noProof="0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857440C-4D0C-46F3-8D62-07F735A92831}" type="slidenum">
              <a:rPr lang="lt-LT" altLang="lt-LT"/>
              <a:pPr>
                <a:defRPr/>
              </a:pPr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42575943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3979EB6-CBF0-43F3-890B-304CD13EBB26}" type="slidenum">
              <a:rPr lang="lt-LT" altLang="lt-LT" smtClean="0"/>
              <a:pPr>
                <a:spcBef>
                  <a:spcPct val="0"/>
                </a:spcBef>
              </a:pPr>
              <a:t>1</a:t>
            </a:fld>
            <a:endParaRPr lang="lt-LT" altLang="lt-LT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lt-LT" smtClean="0"/>
          </a:p>
        </p:txBody>
      </p:sp>
    </p:spTree>
    <p:extLst>
      <p:ext uri="{BB962C8B-B14F-4D97-AF65-F5344CB8AC3E}">
        <p14:creationId xmlns:p14="http://schemas.microsoft.com/office/powerpoint/2010/main" val="34089500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kaidrės vaizdo vietos rezervavimo ženkla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Pastabų vietos rezervavimo ženkla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7172" name="Skaidrės numerio vietos rezervavimo ženklas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D464396-48C0-4272-A887-7E62E62DDDF2}" type="slidenum">
              <a:rPr lang="lt-LT" altLang="en-US" smtClean="0"/>
              <a:pPr>
                <a:spcBef>
                  <a:spcPct val="0"/>
                </a:spcBef>
              </a:pPr>
              <a:t>2</a:t>
            </a:fld>
            <a:endParaRPr lang="lt-LT" altLang="en-US" smtClean="0"/>
          </a:p>
        </p:txBody>
      </p:sp>
    </p:spTree>
    <p:extLst>
      <p:ext uri="{BB962C8B-B14F-4D97-AF65-F5344CB8AC3E}">
        <p14:creationId xmlns:p14="http://schemas.microsoft.com/office/powerpoint/2010/main" val="165390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kaidrės vaizdo vietos rezervavimo ženkla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Pastabų vietos rezervavimo ženkla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9220" name="Skaidrės numerio vietos rezervavimo ženklas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A85A742-8920-4E60-862F-749D82741C9A}" type="slidenum">
              <a:rPr lang="lt-LT" altLang="en-US" smtClean="0"/>
              <a:pPr>
                <a:spcBef>
                  <a:spcPct val="0"/>
                </a:spcBef>
              </a:pPr>
              <a:t>3</a:t>
            </a:fld>
            <a:endParaRPr lang="lt-LT" altLang="en-US" smtClean="0"/>
          </a:p>
        </p:txBody>
      </p:sp>
    </p:spTree>
    <p:extLst>
      <p:ext uri="{BB962C8B-B14F-4D97-AF65-F5344CB8AC3E}">
        <p14:creationId xmlns:p14="http://schemas.microsoft.com/office/powerpoint/2010/main" val="27929343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kaidrės vaizdo vietos rezervavimo ženkla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Pastabų vietos rezervavimo ženkla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1268" name="Skaidrės numerio vietos rezervavimo ženklas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6DA54AB-C940-4ED0-8C3C-82BB56DDD22D}" type="slidenum">
              <a:rPr lang="lt-LT" altLang="en-US" smtClean="0"/>
              <a:pPr>
                <a:spcBef>
                  <a:spcPct val="0"/>
                </a:spcBef>
              </a:pPr>
              <a:t>4</a:t>
            </a:fld>
            <a:endParaRPr lang="lt-LT" altLang="en-US" smtClean="0"/>
          </a:p>
        </p:txBody>
      </p:sp>
    </p:spTree>
    <p:extLst>
      <p:ext uri="{BB962C8B-B14F-4D97-AF65-F5344CB8AC3E}">
        <p14:creationId xmlns:p14="http://schemas.microsoft.com/office/powerpoint/2010/main" val="36949340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kaidrės vaizdo vietos rezervavimo ženkla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Pastabų vietos rezervavimo ženkla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3316" name="Skaidrės numerio vietos rezervavimo ženklas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42B5FE7-FB2F-4CF2-8044-460164C13384}" type="slidenum">
              <a:rPr lang="lt-LT" altLang="en-US" smtClean="0"/>
              <a:pPr>
                <a:spcBef>
                  <a:spcPct val="0"/>
                </a:spcBef>
              </a:pPr>
              <a:t>5</a:t>
            </a:fld>
            <a:endParaRPr lang="lt-LT" altLang="en-US" smtClean="0"/>
          </a:p>
        </p:txBody>
      </p:sp>
    </p:spTree>
    <p:extLst>
      <p:ext uri="{BB962C8B-B14F-4D97-AF65-F5344CB8AC3E}">
        <p14:creationId xmlns:p14="http://schemas.microsoft.com/office/powerpoint/2010/main" val="39099231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kaidrės vaizdo vietos rezervavimo ženkla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Pastabų vietos rezervavimo ženkla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5364" name="Skaidrės numerio vietos rezervavimo ženklas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78AAE2A-6C9B-41F1-837F-F25FA43C948A}" type="slidenum">
              <a:rPr lang="lt-LT" altLang="en-US" smtClean="0"/>
              <a:pPr>
                <a:spcBef>
                  <a:spcPct val="0"/>
                </a:spcBef>
              </a:pPr>
              <a:t>6</a:t>
            </a:fld>
            <a:endParaRPr lang="lt-LT" altLang="en-US" smtClean="0"/>
          </a:p>
        </p:txBody>
      </p:sp>
    </p:spTree>
    <p:extLst>
      <p:ext uri="{BB962C8B-B14F-4D97-AF65-F5344CB8AC3E}">
        <p14:creationId xmlns:p14="http://schemas.microsoft.com/office/powerpoint/2010/main" val="33599350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kaidrės vaizdo vietos rezervavimo ženkla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Pastabų vietos rezervavimo ženkla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7412" name="Skaidrės numerio vietos rezervavimo ženklas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0AD024C-7439-492D-834A-1230A3EBA0CF}" type="slidenum">
              <a:rPr lang="lt-LT" altLang="en-US" smtClean="0"/>
              <a:pPr>
                <a:spcBef>
                  <a:spcPct val="0"/>
                </a:spcBef>
              </a:pPr>
              <a:t>7</a:t>
            </a:fld>
            <a:endParaRPr lang="lt-LT" altLang="en-US" smtClean="0"/>
          </a:p>
        </p:txBody>
      </p:sp>
    </p:spTree>
    <p:extLst>
      <p:ext uri="{BB962C8B-B14F-4D97-AF65-F5344CB8AC3E}">
        <p14:creationId xmlns:p14="http://schemas.microsoft.com/office/powerpoint/2010/main" val="2788138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lt-LT" smtClean="0"/>
              <a:t>Spustelėję redag. ruoš. paantrš. stilių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Asylum Affairs Division, 2002</a:t>
            </a:r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82869-0600-4C36-BDDF-E355809BD579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986413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Asylum Affairs Division, 2002</a:t>
            </a:r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B726E-2FC1-4FEC-8F89-A084D40CFC8E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2549157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Asylum Affairs Division, 2002</a:t>
            </a:r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64E71-E0B7-4A40-9952-ADA687D92509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858168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Asylum Affairs Division, 2002</a:t>
            </a:r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D1CAF-CA9A-457E-8AE0-6268CF3F18A2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2411533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Asylum Affairs Division, 2002</a:t>
            </a:r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C9D1C-8EED-4F57-B33A-F10DED304442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047128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Asylum Affairs Division, 2002</a:t>
            </a:r>
          </a:p>
        </p:txBody>
      </p:sp>
      <p:sp>
        <p:nvSpPr>
          <p:cNvPr id="7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2C1F1-2C9C-4736-B203-5DD8BFB6C3C7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1522224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7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Asylum Affairs Division, 2002</a:t>
            </a:r>
          </a:p>
        </p:txBody>
      </p:sp>
      <p:sp>
        <p:nvSpPr>
          <p:cNvPr id="9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3BA08-7B31-4E31-9B97-FE065E094C3E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1625142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Asylum Affairs Division, 2002</a:t>
            </a:r>
          </a:p>
        </p:txBody>
      </p:sp>
      <p:sp>
        <p:nvSpPr>
          <p:cNvPr id="5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3A82-2C63-4E09-BFAD-0A4116486AFF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4248754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Asylum Affairs Division, 2002</a:t>
            </a:r>
          </a:p>
        </p:txBody>
      </p:sp>
      <p:sp>
        <p:nvSpPr>
          <p:cNvPr id="4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56255-22A0-4028-8849-C803C14BD5D6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57135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Asylum Affairs Division, 2002</a:t>
            </a:r>
          </a:p>
        </p:txBody>
      </p:sp>
      <p:sp>
        <p:nvSpPr>
          <p:cNvPr id="7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8ADCD-76A3-4EC0-960F-D760ABD2FB69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688707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lt-LT" noProof="0" smtClean="0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Asylum Affairs Division, 2002</a:t>
            </a:r>
          </a:p>
        </p:txBody>
      </p:sp>
      <p:sp>
        <p:nvSpPr>
          <p:cNvPr id="7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5F59E-82E5-4B00-8D63-CFE32F4650C6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559203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avadinimo vietos rezervavimo ženklas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lt-LT" altLang="en-US" smtClean="0"/>
              <a:t>Spustelėję redag. ruoš. pavad. stilių</a:t>
            </a:r>
          </a:p>
        </p:txBody>
      </p:sp>
      <p:sp>
        <p:nvSpPr>
          <p:cNvPr id="1027" name="Teksto vietos rezervavimo ženklas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t-LT" altLang="en-US" smtClean="0"/>
              <a:t>Spustelėję redag. ruoš. teksto stilių</a:t>
            </a:r>
          </a:p>
          <a:p>
            <a:pPr lvl="1"/>
            <a:r>
              <a:rPr lang="lt-LT" altLang="en-US" smtClean="0"/>
              <a:t>Antras lygmuo</a:t>
            </a:r>
          </a:p>
          <a:p>
            <a:pPr lvl="2"/>
            <a:r>
              <a:rPr lang="lt-LT" altLang="en-US" smtClean="0"/>
              <a:t>Trečias lygmuo</a:t>
            </a:r>
          </a:p>
          <a:p>
            <a:pPr lvl="3"/>
            <a:r>
              <a:rPr lang="lt-LT" altLang="en-US" smtClean="0"/>
              <a:t>Ketvirtas lygmuo</a:t>
            </a:r>
          </a:p>
          <a:p>
            <a:pPr lvl="4"/>
            <a:r>
              <a:rPr lang="lt-LT" altLang="en-US" smtClean="0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Asylum Affairs Division, 2002</a:t>
            </a:r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ED1FFFC-4049-4B9A-966C-9C8027D05FB0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gracija.lt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aveikslėlis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950" y="3933825"/>
            <a:ext cx="8785225" cy="1296988"/>
          </a:xfrm>
        </p:spPr>
        <p:txBody>
          <a:bodyPr rtlCol="0">
            <a:normAutofit/>
          </a:bodyPr>
          <a:lstStyle/>
          <a:p>
            <a:pPr eaLnBrk="1" fontAlgn="auto" hangingPunct="1">
              <a:spcBef>
                <a:spcPts val="750"/>
              </a:spcBef>
              <a:spcAft>
                <a:spcPts val="0"/>
              </a:spcAft>
              <a:defRPr/>
            </a:pPr>
            <a:r>
              <a:rPr lang="lt-LT" altLang="lt-LT" sz="4800" dirty="0" smtClean="0">
                <a:solidFill>
                  <a:srgbClr val="1F497D"/>
                </a:solidFill>
                <a:latin typeface="+mn-lt"/>
                <a:ea typeface="+mn-ea"/>
                <a:cs typeface="+mn-cs"/>
              </a:rPr>
              <a:t>IMIGRACIJA A B C</a:t>
            </a:r>
            <a:br>
              <a:rPr lang="lt-LT" altLang="lt-LT" sz="4800" dirty="0" smtClean="0">
                <a:solidFill>
                  <a:srgbClr val="1F497D"/>
                </a:solidFill>
                <a:latin typeface="+mn-lt"/>
                <a:ea typeface="+mn-ea"/>
                <a:cs typeface="+mn-cs"/>
              </a:rPr>
            </a:br>
            <a:r>
              <a:rPr lang="lt-LT" altLang="lt-LT" sz="2800" dirty="0" smtClean="0">
                <a:solidFill>
                  <a:srgbClr val="1F497D"/>
                </a:solidFill>
                <a:latin typeface="+mn-lt"/>
                <a:ea typeface="+mn-ea"/>
                <a:cs typeface="+mn-cs"/>
              </a:rPr>
              <a:t>Užsieniečių darbas – nacionalinės vizos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589588"/>
            <a:ext cx="6400800" cy="1008062"/>
          </a:xfrm>
        </p:spPr>
        <p:txBody>
          <a:bodyPr/>
          <a:lstStyle/>
          <a:p>
            <a:pPr eaLnBrk="1" hangingPunct="1"/>
            <a:r>
              <a:rPr lang="lt-LT" altLang="lt-LT" sz="2400" smtClean="0">
                <a:solidFill>
                  <a:srgbClr val="1F497D"/>
                </a:solidFill>
              </a:rPr>
              <a:t>Vilnius</a:t>
            </a:r>
          </a:p>
          <a:p>
            <a:pPr eaLnBrk="1" hangingPunct="1"/>
            <a:r>
              <a:rPr lang="lt-LT" altLang="lt-LT" sz="2400" smtClean="0">
                <a:solidFill>
                  <a:srgbClr val="1F497D"/>
                </a:solidFill>
              </a:rPr>
              <a:t>2019-11-13</a:t>
            </a:r>
            <a:endParaRPr lang="en-US" altLang="lt-LT" sz="2400" smtClean="0">
              <a:solidFill>
                <a:srgbClr val="1F497D"/>
              </a:solidFill>
            </a:endParaRPr>
          </a:p>
        </p:txBody>
      </p:sp>
      <p:sp>
        <p:nvSpPr>
          <p:cNvPr id="3" name="AutoShape 4"/>
          <p:cNvSpPr>
            <a:spLocks noChangeArrowheads="1"/>
          </p:cNvSpPr>
          <p:nvPr/>
        </p:nvSpPr>
        <p:spPr bwMode="auto">
          <a:xfrm>
            <a:off x="5724525" y="115888"/>
            <a:ext cx="2735263" cy="527050"/>
          </a:xfrm>
          <a:prstGeom prst="flowChartAlternateProcess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lt-LT" altLang="lt-LT" sz="1800" dirty="0" smtClean="0">
                <a:solidFill>
                  <a:schemeClr val="bg1"/>
                </a:solidFill>
                <a:latin typeface="+mn-lt"/>
              </a:rPr>
              <a:t>Migracijos departamentas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lt-LT" altLang="lt-LT" sz="1800" dirty="0" smtClean="0">
                <a:solidFill>
                  <a:schemeClr val="bg1"/>
                </a:solidFill>
                <a:latin typeface="+mn-lt"/>
              </a:rPr>
              <a:t>prie LR VRM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ntraštė 1"/>
          <p:cNvSpPr>
            <a:spLocks noGrp="1"/>
          </p:cNvSpPr>
          <p:nvPr>
            <p:ph type="title"/>
          </p:nvPr>
        </p:nvSpPr>
        <p:spPr>
          <a:xfrm>
            <a:off x="1476375" y="239713"/>
            <a:ext cx="6408738" cy="384175"/>
          </a:xfrm>
        </p:spPr>
        <p:txBody>
          <a:bodyPr rtlCol="0">
            <a:noAutofit/>
          </a:bodyPr>
          <a:lstStyle/>
          <a:p>
            <a:pPr algn="ctr" defTabSz="914400" eaLnBrk="1" fontAlgn="auto" hangingPunct="1">
              <a:spcAft>
                <a:spcPts val="0"/>
              </a:spcAft>
              <a:defRPr/>
            </a:pPr>
            <a:r>
              <a:rPr lang="lt-LT" alt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Užsieniečių darbas </a:t>
            </a:r>
            <a:r>
              <a:rPr lang="lt-LT" altLang="lt-LT" sz="1800" dirty="0">
                <a:latin typeface="Calibri" panose="020F0502020204030204" pitchFamily="34" charset="0"/>
              </a:rPr>
              <a:t>– nacionalinės vizos</a:t>
            </a:r>
            <a:endParaRPr lang="en-US" altLang="en-US" sz="1800" dirty="0" smtClean="0">
              <a:latin typeface="+mn-lt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147" name="Turinio vietos rezervavimo ženklas 2"/>
          <p:cNvSpPr>
            <a:spLocks noGrp="1"/>
          </p:cNvSpPr>
          <p:nvPr>
            <p:ph idx="1"/>
          </p:nvPr>
        </p:nvSpPr>
        <p:spPr>
          <a:xfrm>
            <a:off x="539750" y="1101725"/>
            <a:ext cx="8816975" cy="5348288"/>
          </a:xfrm>
        </p:spPr>
        <p:txBody>
          <a:bodyPr anchor="ctr"/>
          <a:lstStyle/>
          <a:p>
            <a:pPr marL="0" indent="0">
              <a:buFont typeface="Arial" panose="020B0604020202020204" pitchFamily="34" charset="0"/>
              <a:buNone/>
            </a:pPr>
            <a:r>
              <a:rPr lang="lt-LT" altLang="lt-LT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lt-LT" altLang="lt-LT" smtClean="0"/>
              <a:t>		  	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lt-LT" altLang="lt-LT" smtClean="0"/>
              <a:t>             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1800" smtClean="0">
              <a:solidFill>
                <a:srgbClr val="000000"/>
              </a:solidFill>
            </a:endParaRPr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 rotWithShape="1">
          <a:blip r:embed="rId3"/>
          <a:srcRect l="10646" r="12934" b="24670"/>
          <a:stretch/>
        </p:blipFill>
        <p:spPr>
          <a:xfrm>
            <a:off x="85726" y="95250"/>
            <a:ext cx="1605954" cy="10867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Rectangle 2"/>
          <p:cNvSpPr/>
          <p:nvPr/>
        </p:nvSpPr>
        <p:spPr>
          <a:xfrm>
            <a:off x="539750" y="1169988"/>
            <a:ext cx="7993063" cy="8874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buFont typeface="Arial" panose="020B0604020202020204" pitchFamily="34" charset="0"/>
              <a:buNone/>
              <a:defRPr/>
            </a:pPr>
            <a:r>
              <a:rPr lang="lt-LT" altLang="lt-LT" sz="3200" b="1" dirty="0">
                <a:solidFill>
                  <a:srgbClr val="0070C0"/>
                </a:solidFill>
              </a:rPr>
              <a:t>Užsieniečio darbas – Užimtumo tarnybos leidimas dirbti </a:t>
            </a:r>
          </a:p>
        </p:txBody>
      </p:sp>
      <p:sp>
        <p:nvSpPr>
          <p:cNvPr id="10" name="Down Arrow 9"/>
          <p:cNvSpPr/>
          <p:nvPr/>
        </p:nvSpPr>
        <p:spPr>
          <a:xfrm rot="2648214">
            <a:off x="2586038" y="2108200"/>
            <a:ext cx="484187" cy="4953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13" name="Down Arrow 12"/>
          <p:cNvSpPr/>
          <p:nvPr/>
        </p:nvSpPr>
        <p:spPr>
          <a:xfrm rot="18964396">
            <a:off x="6180138" y="2116138"/>
            <a:ext cx="484187" cy="4921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18" name="Rectangle 17"/>
          <p:cNvSpPr/>
          <p:nvPr/>
        </p:nvSpPr>
        <p:spPr>
          <a:xfrm>
            <a:off x="684213" y="2667000"/>
            <a:ext cx="4025900" cy="5937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22" name="Rectangle 21"/>
          <p:cNvSpPr/>
          <p:nvPr/>
        </p:nvSpPr>
        <p:spPr>
          <a:xfrm>
            <a:off x="5686425" y="2598738"/>
            <a:ext cx="2471738" cy="6778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lt-LT" altLang="lt-LT" dirty="0"/>
              <a:t>dirbti</a:t>
            </a:r>
          </a:p>
        </p:txBody>
      </p:sp>
      <p:sp>
        <p:nvSpPr>
          <p:cNvPr id="6154" name="TextBox 25"/>
          <p:cNvSpPr txBox="1">
            <a:spLocks noChangeArrowheads="1"/>
          </p:cNvSpPr>
          <p:nvPr/>
        </p:nvSpPr>
        <p:spPr bwMode="auto">
          <a:xfrm>
            <a:off x="2243138" y="2590800"/>
            <a:ext cx="156051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lt-LT" altLang="lt-LT" sz="2800" b="1">
                <a:solidFill>
                  <a:srgbClr val="0070C0"/>
                </a:solidFill>
              </a:rPr>
              <a:t>TAIP</a:t>
            </a:r>
          </a:p>
        </p:txBody>
      </p:sp>
      <p:sp>
        <p:nvSpPr>
          <p:cNvPr id="6155" name="TextBox 26"/>
          <p:cNvSpPr txBox="1">
            <a:spLocks noChangeArrowheads="1"/>
          </p:cNvSpPr>
          <p:nvPr/>
        </p:nvSpPr>
        <p:spPr bwMode="auto">
          <a:xfrm>
            <a:off x="6469063" y="2667000"/>
            <a:ext cx="6953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lt-LT" altLang="lt-LT" sz="2800" b="1">
                <a:solidFill>
                  <a:srgbClr val="0070C0"/>
                </a:solidFill>
              </a:rPr>
              <a:t>NE</a:t>
            </a:r>
          </a:p>
        </p:txBody>
      </p:sp>
      <p:sp>
        <p:nvSpPr>
          <p:cNvPr id="28" name="Oval 27"/>
          <p:cNvSpPr/>
          <p:nvPr/>
        </p:nvSpPr>
        <p:spPr>
          <a:xfrm>
            <a:off x="395288" y="3756025"/>
            <a:ext cx="2105025" cy="1006475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t-LT" sz="2400" b="1" dirty="0"/>
              <a:t>leidimas dirbti</a:t>
            </a:r>
          </a:p>
        </p:txBody>
      </p:sp>
      <p:sp>
        <p:nvSpPr>
          <p:cNvPr id="30" name="Down Arrow 29"/>
          <p:cNvSpPr/>
          <p:nvPr/>
        </p:nvSpPr>
        <p:spPr>
          <a:xfrm>
            <a:off x="1231900" y="3290888"/>
            <a:ext cx="484188" cy="3825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34" name="Down Arrow 33"/>
          <p:cNvSpPr/>
          <p:nvPr/>
        </p:nvSpPr>
        <p:spPr>
          <a:xfrm>
            <a:off x="6503988" y="3325813"/>
            <a:ext cx="485775" cy="3857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35" name="Oval 34"/>
          <p:cNvSpPr/>
          <p:nvPr/>
        </p:nvSpPr>
        <p:spPr>
          <a:xfrm>
            <a:off x="5138738" y="3768725"/>
            <a:ext cx="3279775" cy="866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t-LT" sz="2400" b="1" dirty="0"/>
              <a:t>trūkstamų profesijų sąrašas</a:t>
            </a:r>
          </a:p>
        </p:txBody>
      </p:sp>
      <p:sp>
        <p:nvSpPr>
          <p:cNvPr id="31" name="Oval 30"/>
          <p:cNvSpPr/>
          <p:nvPr/>
        </p:nvSpPr>
        <p:spPr>
          <a:xfrm>
            <a:off x="2624138" y="3776663"/>
            <a:ext cx="2085975" cy="98901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t-LT" sz="2000" dirty="0"/>
              <a:t>sprendimas</a:t>
            </a:r>
          </a:p>
        </p:txBody>
      </p:sp>
      <p:sp>
        <p:nvSpPr>
          <p:cNvPr id="37" name="Down Arrow 36"/>
          <p:cNvSpPr/>
          <p:nvPr/>
        </p:nvSpPr>
        <p:spPr>
          <a:xfrm>
            <a:off x="3406775" y="3286125"/>
            <a:ext cx="485775" cy="4349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39" name="Down Arrow 38"/>
          <p:cNvSpPr/>
          <p:nvPr/>
        </p:nvSpPr>
        <p:spPr>
          <a:xfrm>
            <a:off x="1235075" y="4813300"/>
            <a:ext cx="484188" cy="330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pic>
        <p:nvPicPr>
          <p:cNvPr id="6163" name="Picture 11" descr="http://migracija.lrv.lt/uploads/migracija/documents/images/Priimti%20sprendimai/vizo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063" y="5192713"/>
            <a:ext cx="1585912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4" name="Picture 3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2400" y="5180013"/>
            <a:ext cx="1914525" cy="37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" name="Down Arrow 42"/>
          <p:cNvSpPr/>
          <p:nvPr/>
        </p:nvSpPr>
        <p:spPr>
          <a:xfrm>
            <a:off x="1292225" y="5773738"/>
            <a:ext cx="484188" cy="2889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41" name="TextBox 40"/>
          <p:cNvSpPr txBox="1"/>
          <p:nvPr/>
        </p:nvSpPr>
        <p:spPr>
          <a:xfrm>
            <a:off x="922338" y="6129338"/>
            <a:ext cx="1341437" cy="368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lt-LT" b="1" dirty="0"/>
              <a:t>iki 1 metų</a:t>
            </a:r>
          </a:p>
        </p:txBody>
      </p:sp>
      <p:sp>
        <p:nvSpPr>
          <p:cNvPr id="46" name="Down Arrow 45"/>
          <p:cNvSpPr/>
          <p:nvPr/>
        </p:nvSpPr>
        <p:spPr>
          <a:xfrm>
            <a:off x="5824538" y="4672013"/>
            <a:ext cx="485775" cy="3365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47" name="Down Arrow 46"/>
          <p:cNvSpPr/>
          <p:nvPr/>
        </p:nvSpPr>
        <p:spPr>
          <a:xfrm>
            <a:off x="7572375" y="4678363"/>
            <a:ext cx="484188" cy="330200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pic>
        <p:nvPicPr>
          <p:cNvPr id="6169" name="Picture 11" descr="http://migracija.lrv.lt/uploads/migracija/documents/images/Priimti%20sprendimai/vizo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6238" y="5029200"/>
            <a:ext cx="1223962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0" name="Picture 4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50" y="5029200"/>
            <a:ext cx="1949450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" name="Down Arrow 49"/>
          <p:cNvSpPr/>
          <p:nvPr/>
        </p:nvSpPr>
        <p:spPr>
          <a:xfrm>
            <a:off x="5783263" y="5683250"/>
            <a:ext cx="484187" cy="2889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54" name="TextBox 53"/>
          <p:cNvSpPr txBox="1"/>
          <p:nvPr/>
        </p:nvSpPr>
        <p:spPr>
          <a:xfrm flipH="1">
            <a:off x="5364163" y="6035675"/>
            <a:ext cx="1316037" cy="368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lt-LT" b="1" dirty="0"/>
              <a:t>iki 1 metų</a:t>
            </a:r>
          </a:p>
        </p:txBody>
      </p:sp>
      <p:sp>
        <p:nvSpPr>
          <p:cNvPr id="55" name="Down Arrow 54"/>
          <p:cNvSpPr/>
          <p:nvPr/>
        </p:nvSpPr>
        <p:spPr>
          <a:xfrm>
            <a:off x="3425825" y="5607050"/>
            <a:ext cx="484188" cy="288925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57" name="Down Arrow 56"/>
          <p:cNvSpPr/>
          <p:nvPr/>
        </p:nvSpPr>
        <p:spPr>
          <a:xfrm>
            <a:off x="7594600" y="5410200"/>
            <a:ext cx="485775" cy="288925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60" name="TextBox 59"/>
          <p:cNvSpPr txBox="1"/>
          <p:nvPr/>
        </p:nvSpPr>
        <p:spPr>
          <a:xfrm>
            <a:off x="3100388" y="5934075"/>
            <a:ext cx="1274762" cy="3683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lt-LT" b="1" dirty="0"/>
              <a:t>iki 2 metų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127875" y="5757863"/>
            <a:ext cx="1579563" cy="36988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lt-LT" b="1" dirty="0"/>
              <a:t>iki 2 metų</a:t>
            </a:r>
          </a:p>
        </p:txBody>
      </p:sp>
      <p:sp>
        <p:nvSpPr>
          <p:cNvPr id="53" name="Plus 52"/>
          <p:cNvSpPr/>
          <p:nvPr/>
        </p:nvSpPr>
        <p:spPr>
          <a:xfrm>
            <a:off x="3444875" y="4762500"/>
            <a:ext cx="401638" cy="417513"/>
          </a:xfrm>
          <a:prstGeom prst="mathPlu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ntraštė 1"/>
          <p:cNvSpPr>
            <a:spLocks noGrp="1"/>
          </p:cNvSpPr>
          <p:nvPr>
            <p:ph type="title"/>
          </p:nvPr>
        </p:nvSpPr>
        <p:spPr>
          <a:xfrm>
            <a:off x="1835150" y="187325"/>
            <a:ext cx="6016625" cy="541338"/>
          </a:xfrm>
        </p:spPr>
        <p:txBody>
          <a:bodyPr rtlCol="0">
            <a:noAutofit/>
          </a:bodyPr>
          <a:lstStyle/>
          <a:p>
            <a:pPr algn="ctr" defTabSz="914400" eaLnBrk="1" fontAlgn="auto" hangingPunct="1">
              <a:spcAft>
                <a:spcPts val="0"/>
              </a:spcAft>
              <a:defRPr/>
            </a:pPr>
            <a:r>
              <a:rPr lang="lt-LT" alt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Užsieniečių darbas </a:t>
            </a:r>
            <a:r>
              <a:rPr lang="lt-LT" altLang="lt-LT" sz="1800" dirty="0">
                <a:latin typeface="Calibri" panose="020F0502020204030204" pitchFamily="34" charset="0"/>
              </a:rPr>
              <a:t>– nacionalinės </a:t>
            </a:r>
            <a:r>
              <a:rPr lang="lt-LT" altLang="lt-LT" sz="1800" dirty="0" smtClean="0">
                <a:latin typeface="Calibri" panose="020F0502020204030204" pitchFamily="34" charset="0"/>
              </a:rPr>
              <a:t>vizos</a:t>
            </a:r>
            <a:endParaRPr lang="en-US" altLang="en-US" sz="1800" b="1" dirty="0" smtClean="0">
              <a:solidFill>
                <a:srgbClr val="256FA9"/>
              </a:solidFill>
              <a:latin typeface="+mn-lt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195" name="Turinio vietos rezervavimo ženklas 2"/>
          <p:cNvSpPr>
            <a:spLocks noGrp="1"/>
          </p:cNvSpPr>
          <p:nvPr>
            <p:ph idx="1"/>
          </p:nvPr>
        </p:nvSpPr>
        <p:spPr>
          <a:xfrm>
            <a:off x="52388" y="1268413"/>
            <a:ext cx="8640762" cy="5121275"/>
          </a:xfrm>
        </p:spPr>
        <p:txBody>
          <a:bodyPr anchor="ctr"/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/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/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/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/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/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/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/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/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/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/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sz="1800" smtClean="0"/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 rotWithShape="1">
          <a:blip r:embed="rId3"/>
          <a:srcRect l="10646" r="12934" b="24670"/>
          <a:stretch/>
        </p:blipFill>
        <p:spPr>
          <a:xfrm>
            <a:off x="85726" y="95250"/>
            <a:ext cx="1605954" cy="10867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Oval 1"/>
          <p:cNvSpPr/>
          <p:nvPr/>
        </p:nvSpPr>
        <p:spPr>
          <a:xfrm>
            <a:off x="571500" y="1470025"/>
            <a:ext cx="8248650" cy="24638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t-LT" sz="4000" b="1" dirty="0"/>
              <a:t>leidimas dirbti</a:t>
            </a:r>
          </a:p>
        </p:txBody>
      </p:sp>
      <p:sp>
        <p:nvSpPr>
          <p:cNvPr id="8" name="Down Arrow 7"/>
          <p:cNvSpPr/>
          <p:nvPr/>
        </p:nvSpPr>
        <p:spPr>
          <a:xfrm>
            <a:off x="4130675" y="3997325"/>
            <a:ext cx="484188" cy="8001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pic>
        <p:nvPicPr>
          <p:cNvPr id="8199" name="Picture 11" descr="http://migracija.lrv.lt/uploads/migracija/documents/images/Priimti%20sprendimai/vizo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2475" y="4967288"/>
            <a:ext cx="2160588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ntraštė 1"/>
          <p:cNvSpPr>
            <a:spLocks noGrp="1"/>
          </p:cNvSpPr>
          <p:nvPr>
            <p:ph type="title"/>
          </p:nvPr>
        </p:nvSpPr>
        <p:spPr>
          <a:xfrm>
            <a:off x="2170113" y="179388"/>
            <a:ext cx="6015037" cy="555625"/>
          </a:xfrm>
        </p:spPr>
        <p:txBody>
          <a:bodyPr rtlCol="0">
            <a:noAutofit/>
          </a:bodyPr>
          <a:lstStyle/>
          <a:p>
            <a:pPr algn="ctr" defTabSz="914400" eaLnBrk="1" fontAlgn="auto" hangingPunct="1">
              <a:spcAft>
                <a:spcPts val="0"/>
              </a:spcAft>
              <a:defRPr/>
            </a:pPr>
            <a:r>
              <a:rPr lang="lt-LT" alt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Užsieniečių darbas </a:t>
            </a:r>
            <a:r>
              <a:rPr lang="lt-LT" altLang="lt-LT" sz="1800" dirty="0">
                <a:latin typeface="Calibri" panose="020F0502020204030204" pitchFamily="34" charset="0"/>
              </a:rPr>
              <a:t>– nacionalinės vizos</a:t>
            </a:r>
            <a:endParaRPr lang="en-US" altLang="en-US" sz="1800" dirty="0" smtClean="0">
              <a:latin typeface="+mn-lt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243" name="Turinio vietos rezervavimo ženklas 2"/>
          <p:cNvSpPr>
            <a:spLocks noGrp="1"/>
          </p:cNvSpPr>
          <p:nvPr>
            <p:ph idx="1"/>
          </p:nvPr>
        </p:nvSpPr>
        <p:spPr>
          <a:xfrm>
            <a:off x="487363" y="1182688"/>
            <a:ext cx="8640762" cy="5768975"/>
          </a:xfrm>
        </p:spPr>
        <p:txBody>
          <a:bodyPr anchor="ctr"/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>
              <a:solidFill>
                <a:srgbClr val="000000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>
              <a:solidFill>
                <a:srgbClr val="000000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>
              <a:solidFill>
                <a:srgbClr val="000000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>
              <a:solidFill>
                <a:srgbClr val="000000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>
              <a:solidFill>
                <a:srgbClr val="000000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>
              <a:solidFill>
                <a:srgbClr val="000000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>
              <a:solidFill>
                <a:srgbClr val="000000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>
              <a:solidFill>
                <a:srgbClr val="000000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>
              <a:solidFill>
                <a:srgbClr val="000000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>
              <a:solidFill>
                <a:srgbClr val="000000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>
              <a:solidFill>
                <a:srgbClr val="000000"/>
              </a:solidFill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sz="1800" smtClean="0">
              <a:solidFill>
                <a:srgbClr val="000000"/>
              </a:solidFill>
            </a:endParaRPr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 rotWithShape="1">
          <a:blip r:embed="rId3"/>
          <a:srcRect l="10646" r="12934" b="24670"/>
          <a:stretch/>
        </p:blipFill>
        <p:spPr>
          <a:xfrm>
            <a:off x="85726" y="95250"/>
            <a:ext cx="1605954" cy="10867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Oval 1"/>
          <p:cNvSpPr/>
          <p:nvPr/>
        </p:nvSpPr>
        <p:spPr>
          <a:xfrm>
            <a:off x="179388" y="1339850"/>
            <a:ext cx="8640762" cy="20891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t-LT" sz="4000" b="1" dirty="0"/>
              <a:t>trūkstamų profesijų sąrašas</a:t>
            </a:r>
          </a:p>
        </p:txBody>
      </p:sp>
      <p:sp>
        <p:nvSpPr>
          <p:cNvPr id="7" name="Down Arrow 6"/>
          <p:cNvSpPr/>
          <p:nvPr/>
        </p:nvSpPr>
        <p:spPr>
          <a:xfrm>
            <a:off x="2124075" y="3381375"/>
            <a:ext cx="484188" cy="4953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8" name="Down Arrow 7"/>
          <p:cNvSpPr/>
          <p:nvPr/>
        </p:nvSpPr>
        <p:spPr>
          <a:xfrm>
            <a:off x="6418263" y="3381375"/>
            <a:ext cx="484187" cy="4953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3" name="Oval 2"/>
          <p:cNvSpPr/>
          <p:nvPr/>
        </p:nvSpPr>
        <p:spPr>
          <a:xfrm>
            <a:off x="835025" y="3970338"/>
            <a:ext cx="3305175" cy="11874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t-LT" sz="2800" dirty="0"/>
              <a:t>užsieniečio profesija</a:t>
            </a:r>
          </a:p>
        </p:txBody>
      </p:sp>
      <p:sp>
        <p:nvSpPr>
          <p:cNvPr id="6" name="Oval 5"/>
          <p:cNvSpPr/>
          <p:nvPr/>
        </p:nvSpPr>
        <p:spPr>
          <a:xfrm>
            <a:off x="5176838" y="3970338"/>
            <a:ext cx="3282950" cy="12795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t-LT" sz="2000" dirty="0"/>
              <a:t>įmonės veikla pagal ekonominės veiklos rūšis</a:t>
            </a:r>
          </a:p>
        </p:txBody>
      </p:sp>
      <p:sp>
        <p:nvSpPr>
          <p:cNvPr id="9" name="Plus 8"/>
          <p:cNvSpPr/>
          <p:nvPr/>
        </p:nvSpPr>
        <p:spPr>
          <a:xfrm>
            <a:off x="4202113" y="4152900"/>
            <a:ext cx="914400" cy="9144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pic>
        <p:nvPicPr>
          <p:cNvPr id="10251" name="Picture 11" descr="http://migracija.lrv.lt/uploads/migracija/documents/images/Priimti%20sprendimai/vizo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6064250"/>
            <a:ext cx="2160588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Down Arrow 14"/>
          <p:cNvSpPr/>
          <p:nvPr/>
        </p:nvSpPr>
        <p:spPr>
          <a:xfrm rot="19258594">
            <a:off x="2878138" y="5157788"/>
            <a:ext cx="484187" cy="9985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20" name="Down Arrow 19"/>
          <p:cNvSpPr/>
          <p:nvPr/>
        </p:nvSpPr>
        <p:spPr>
          <a:xfrm rot="2787341">
            <a:off x="5711825" y="5213351"/>
            <a:ext cx="485775" cy="10223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ntraštė 1"/>
          <p:cNvSpPr>
            <a:spLocks noGrp="1"/>
          </p:cNvSpPr>
          <p:nvPr>
            <p:ph type="title"/>
          </p:nvPr>
        </p:nvSpPr>
        <p:spPr>
          <a:xfrm>
            <a:off x="2265363" y="168275"/>
            <a:ext cx="6016625" cy="455613"/>
          </a:xfrm>
        </p:spPr>
        <p:txBody>
          <a:bodyPr rtlCol="0">
            <a:noAutofit/>
          </a:bodyPr>
          <a:lstStyle/>
          <a:p>
            <a:pPr algn="ctr" defTabSz="914400" eaLnBrk="1" fontAlgn="auto" hangingPunct="1">
              <a:spcAft>
                <a:spcPts val="0"/>
              </a:spcAft>
              <a:defRPr/>
            </a:pPr>
            <a:r>
              <a:rPr lang="lt-LT" alt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Užsieniečių darbas </a:t>
            </a:r>
            <a:r>
              <a:rPr lang="lt-LT" altLang="lt-LT" sz="1800" dirty="0">
                <a:latin typeface="Calibri" panose="020F0502020204030204" pitchFamily="34" charset="0"/>
              </a:rPr>
              <a:t>– nacionalinės vizos</a:t>
            </a:r>
            <a:endParaRPr lang="en-US" altLang="en-US" sz="1800" dirty="0" smtClean="0">
              <a:latin typeface="+mn-lt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291" name="Turinio vietos rezervavimo ženklas 2"/>
          <p:cNvSpPr>
            <a:spLocks noGrp="1"/>
          </p:cNvSpPr>
          <p:nvPr>
            <p:ph idx="1"/>
          </p:nvPr>
        </p:nvSpPr>
        <p:spPr>
          <a:xfrm>
            <a:off x="179388" y="1341438"/>
            <a:ext cx="8856662" cy="5768975"/>
          </a:xfrm>
        </p:spPr>
        <p:txBody>
          <a:bodyPr anchor="ctr"/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>
              <a:solidFill>
                <a:srgbClr val="000000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>
              <a:solidFill>
                <a:srgbClr val="000000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>
              <a:solidFill>
                <a:srgbClr val="000000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>
              <a:solidFill>
                <a:srgbClr val="000000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>
              <a:solidFill>
                <a:srgbClr val="000000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>
              <a:solidFill>
                <a:srgbClr val="000000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>
              <a:solidFill>
                <a:srgbClr val="000000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>
              <a:solidFill>
                <a:srgbClr val="000000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>
              <a:solidFill>
                <a:srgbClr val="000000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>
              <a:solidFill>
                <a:srgbClr val="000000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lt-LT" altLang="lt-LT" sz="2000" smtClean="0">
              <a:solidFill>
                <a:srgbClr val="000000"/>
              </a:solidFill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sz="1800" smtClean="0">
              <a:solidFill>
                <a:srgbClr val="000000"/>
              </a:solidFill>
            </a:endParaRPr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 rotWithShape="1">
          <a:blip r:embed="rId3"/>
          <a:srcRect l="10646" r="12934" b="24670"/>
          <a:stretch/>
        </p:blipFill>
        <p:spPr>
          <a:xfrm>
            <a:off x="85726" y="95250"/>
            <a:ext cx="1605954" cy="10867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Oval 1"/>
          <p:cNvSpPr/>
          <p:nvPr/>
        </p:nvSpPr>
        <p:spPr>
          <a:xfrm>
            <a:off x="1331913" y="1203325"/>
            <a:ext cx="7056437" cy="1666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t-LT" sz="2800" b="1" dirty="0"/>
              <a:t>Kur pateikti prašymą išduoti nacionalinę vizą</a:t>
            </a:r>
            <a:r>
              <a:rPr lang="en-US" sz="2800" b="1" dirty="0"/>
              <a:t>?</a:t>
            </a:r>
            <a:endParaRPr lang="lt-LT" sz="2800" b="1" dirty="0"/>
          </a:p>
        </p:txBody>
      </p:sp>
      <p:sp>
        <p:nvSpPr>
          <p:cNvPr id="7" name="Down Arrow 6"/>
          <p:cNvSpPr/>
          <p:nvPr/>
        </p:nvSpPr>
        <p:spPr>
          <a:xfrm>
            <a:off x="2195513" y="2740025"/>
            <a:ext cx="485775" cy="4937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8" name="Down Arrow 7"/>
          <p:cNvSpPr/>
          <p:nvPr/>
        </p:nvSpPr>
        <p:spPr>
          <a:xfrm>
            <a:off x="6507163" y="2778125"/>
            <a:ext cx="484187" cy="2635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3" name="Oval 2"/>
          <p:cNvSpPr/>
          <p:nvPr/>
        </p:nvSpPr>
        <p:spPr>
          <a:xfrm>
            <a:off x="785813" y="3270250"/>
            <a:ext cx="3305175" cy="11874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t-LT" sz="2800" b="1" dirty="0"/>
              <a:t>LR ambasadai</a:t>
            </a:r>
          </a:p>
        </p:txBody>
      </p:sp>
      <p:sp>
        <p:nvSpPr>
          <p:cNvPr id="6" name="Oval 5"/>
          <p:cNvSpPr/>
          <p:nvPr/>
        </p:nvSpPr>
        <p:spPr>
          <a:xfrm>
            <a:off x="5148263" y="4848225"/>
            <a:ext cx="3455987" cy="9477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t-LT" b="1" dirty="0"/>
              <a:t>Vilniaus skyriui</a:t>
            </a:r>
          </a:p>
          <a:p>
            <a:pPr algn="ctr">
              <a:defRPr/>
            </a:pPr>
            <a:r>
              <a:rPr lang="lt-LT" b="1" dirty="0"/>
              <a:t>Kauno skyriui</a:t>
            </a:r>
          </a:p>
          <a:p>
            <a:pPr algn="ctr">
              <a:defRPr/>
            </a:pPr>
            <a:r>
              <a:rPr lang="lt-LT" b="1" dirty="0"/>
              <a:t>Klaipėdos skyriui</a:t>
            </a:r>
          </a:p>
        </p:txBody>
      </p:sp>
      <p:pic>
        <p:nvPicPr>
          <p:cNvPr id="12298" name="Picture 11" descr="http://migracija.lrv.lt/uploads/migracija/documents/images/Priimti%20sprendimai/vizo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8588" y="5078413"/>
            <a:ext cx="2160587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Down Arrow 15"/>
          <p:cNvSpPr/>
          <p:nvPr/>
        </p:nvSpPr>
        <p:spPr>
          <a:xfrm>
            <a:off x="2236788" y="4503738"/>
            <a:ext cx="484187" cy="5286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17" name="Down Arrow 16"/>
          <p:cNvSpPr/>
          <p:nvPr/>
        </p:nvSpPr>
        <p:spPr>
          <a:xfrm>
            <a:off x="6634163" y="5846763"/>
            <a:ext cx="484187" cy="2254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pic>
        <p:nvPicPr>
          <p:cNvPr id="12301" name="Picture 11" descr="http://migracija.lrv.lt/uploads/migracija/documents/images/Priimti%20sprendimai/vizo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9938" y="6118225"/>
            <a:ext cx="2160587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Down Arrow 20"/>
          <p:cNvSpPr/>
          <p:nvPr/>
        </p:nvSpPr>
        <p:spPr>
          <a:xfrm>
            <a:off x="6526213" y="4529138"/>
            <a:ext cx="485775" cy="2714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10" name="Oval 9"/>
          <p:cNvSpPr/>
          <p:nvPr/>
        </p:nvSpPr>
        <p:spPr>
          <a:xfrm>
            <a:off x="4284663" y="3081338"/>
            <a:ext cx="4859337" cy="1397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t-LT" b="1" dirty="0">
                <a:solidFill>
                  <a:schemeClr val="bg1"/>
                </a:solidFill>
              </a:rPr>
              <a:t>įmonė – </a:t>
            </a:r>
            <a:r>
              <a:rPr lang="lt-LT" sz="2400" b="1" dirty="0">
                <a:solidFill>
                  <a:schemeClr val="bg1"/>
                </a:solidFill>
              </a:rPr>
              <a:t>PĮ sąraše </a:t>
            </a:r>
            <a:r>
              <a:rPr lang="lt-LT" b="1" dirty="0">
                <a:solidFill>
                  <a:schemeClr val="bg1"/>
                </a:solidFill>
              </a:rPr>
              <a:t>+ užsieniečio profesija yra trūkstamų profesijų sąraše + jam taikomas bevizis režimas ar jis yra BLR pilietis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ntraštė 1"/>
          <p:cNvSpPr>
            <a:spLocks noGrp="1"/>
          </p:cNvSpPr>
          <p:nvPr>
            <p:ph type="title"/>
          </p:nvPr>
        </p:nvSpPr>
        <p:spPr>
          <a:xfrm>
            <a:off x="1365250" y="114300"/>
            <a:ext cx="6408738" cy="722313"/>
          </a:xfrm>
        </p:spPr>
        <p:txBody>
          <a:bodyPr rtlCol="0">
            <a:noAutofit/>
          </a:bodyPr>
          <a:lstStyle/>
          <a:p>
            <a:pPr algn="ctr" defTabSz="914400" eaLnBrk="1" fontAlgn="auto" hangingPunct="1">
              <a:spcAft>
                <a:spcPts val="0"/>
              </a:spcAft>
              <a:defRPr/>
            </a:pPr>
            <a:r>
              <a:rPr lang="lt-LT" altLang="en-US" sz="1800" dirty="0" smtClean="0"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Užsieniečių darbas </a:t>
            </a:r>
            <a:r>
              <a:rPr lang="lt-LT" altLang="lt-LT" sz="1800" dirty="0" smtClean="0">
                <a:latin typeface="Calibri" panose="020F0502020204030204" pitchFamily="34" charset="0"/>
              </a:rPr>
              <a:t>– </a:t>
            </a:r>
            <a:r>
              <a:rPr lang="lt-LT" altLang="lt-LT" sz="1800" dirty="0">
                <a:latin typeface="Calibri" panose="020F0502020204030204" pitchFamily="34" charset="0"/>
              </a:rPr>
              <a:t>nacionalinės vizos</a:t>
            </a:r>
            <a:endParaRPr lang="en-US" altLang="en-US" sz="1800" dirty="0" smtClean="0"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 rotWithShape="1">
          <a:blip r:embed="rId3"/>
          <a:srcRect l="10646" r="12934" b="24670"/>
          <a:stretch/>
        </p:blipFill>
        <p:spPr>
          <a:xfrm>
            <a:off x="85726" y="95250"/>
            <a:ext cx="1605954" cy="10867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340" name="Picture 11" descr="http://migracija.lrv.lt/uploads/migracija/documents/images/Priimti%20sprendimai/vizos.jpg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9713" y="2038350"/>
            <a:ext cx="1584325" cy="1022350"/>
          </a:xfrm>
          <a:noFill/>
        </p:spPr>
      </p:pic>
      <p:pic>
        <p:nvPicPr>
          <p:cNvPr id="14341" name="Picture 11" descr="http://migracija.lrv.lt/uploads/migracija/documents/images/Priimti%20sprendimai/vizo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6800" y="2205038"/>
            <a:ext cx="754063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11" descr="http://migracija.lrv.lt/uploads/migracija/documents/images/Priimti%20sprendimai/vizo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2550" y="5818188"/>
            <a:ext cx="239395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25" y="2203450"/>
            <a:ext cx="542925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lus 5"/>
          <p:cNvSpPr/>
          <p:nvPr/>
        </p:nvSpPr>
        <p:spPr>
          <a:xfrm>
            <a:off x="1824038" y="2205038"/>
            <a:ext cx="442912" cy="511175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17" name="Plus 16"/>
          <p:cNvSpPr/>
          <p:nvPr/>
        </p:nvSpPr>
        <p:spPr>
          <a:xfrm>
            <a:off x="3106738" y="2205038"/>
            <a:ext cx="442912" cy="511175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7" name="Equal 6"/>
          <p:cNvSpPr/>
          <p:nvPr/>
        </p:nvSpPr>
        <p:spPr>
          <a:xfrm>
            <a:off x="4275138" y="2051050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>
              <a:solidFill>
                <a:schemeClr val="tx1"/>
              </a:solidFill>
            </a:endParaRPr>
          </a:p>
        </p:txBody>
      </p:sp>
      <p:sp>
        <p:nvSpPr>
          <p:cNvPr id="9" name="Down Arrow 8"/>
          <p:cNvSpPr/>
          <p:nvPr/>
        </p:nvSpPr>
        <p:spPr>
          <a:xfrm>
            <a:off x="5076825" y="3073400"/>
            <a:ext cx="484188" cy="21177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13" name="TextBox 12"/>
          <p:cNvSpPr txBox="1"/>
          <p:nvPr/>
        </p:nvSpPr>
        <p:spPr>
          <a:xfrm>
            <a:off x="5189538" y="1930400"/>
            <a:ext cx="3767137" cy="10779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lt-LT" sz="2400" b="1" dirty="0"/>
              <a:t>bendras galiojimo laikotarpis iki </a:t>
            </a:r>
            <a:r>
              <a:rPr lang="lt-LT" sz="4000" b="1" dirty="0"/>
              <a:t>1 metų </a:t>
            </a:r>
          </a:p>
        </p:txBody>
      </p:sp>
      <p:sp>
        <p:nvSpPr>
          <p:cNvPr id="14349" name="TextBox 13"/>
          <p:cNvSpPr txBox="1">
            <a:spLocks noChangeArrowheads="1"/>
          </p:cNvSpPr>
          <p:nvPr/>
        </p:nvSpPr>
        <p:spPr bwMode="auto">
          <a:xfrm rot="-5400000">
            <a:off x="4878388" y="3594100"/>
            <a:ext cx="223996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lt-LT" altLang="lt-LT" sz="2800" b="1"/>
              <a:t>praėjus 180 dienų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162550" y="5297488"/>
            <a:ext cx="2393950" cy="4143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t-LT" sz="2000" b="1" dirty="0"/>
              <a:t>kita viza iki 1 metų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ntraštė 1"/>
          <p:cNvSpPr>
            <a:spLocks noGrp="1"/>
          </p:cNvSpPr>
          <p:nvPr>
            <p:ph type="title"/>
          </p:nvPr>
        </p:nvSpPr>
        <p:spPr>
          <a:xfrm>
            <a:off x="1835150" y="188913"/>
            <a:ext cx="6337300" cy="541337"/>
          </a:xfrm>
        </p:spPr>
        <p:txBody>
          <a:bodyPr rtlCol="0">
            <a:noAutofit/>
          </a:bodyPr>
          <a:lstStyle/>
          <a:p>
            <a:pPr algn="ctr" defTabSz="914400" eaLnBrk="1" fontAlgn="auto" hangingPunct="1">
              <a:spcAft>
                <a:spcPts val="0"/>
              </a:spcAft>
              <a:defRPr/>
            </a:pPr>
            <a:r>
              <a:rPr lang="lt-LT" altLang="en-US" sz="1800" dirty="0" smtClean="0">
                <a:latin typeface="+mn-lt"/>
                <a:ea typeface="+mn-ea"/>
                <a:cs typeface="Times New Roman" panose="02020603050405020304" pitchFamily="18" charset="0"/>
              </a:rPr>
              <a:t>Informacija apie nacionalines vizas</a:t>
            </a:r>
            <a:endParaRPr lang="en-US" altLang="en-US" sz="1800" dirty="0" smtClean="0">
              <a:latin typeface="+mn-lt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075" name="Turinio vietos rezervavimo ženklas 2"/>
          <p:cNvSpPr>
            <a:spLocks noGrp="1"/>
          </p:cNvSpPr>
          <p:nvPr>
            <p:ph idx="1"/>
          </p:nvPr>
        </p:nvSpPr>
        <p:spPr>
          <a:xfrm>
            <a:off x="250825" y="1196975"/>
            <a:ext cx="8713788" cy="7777163"/>
          </a:xfrm>
        </p:spPr>
        <p:txBody>
          <a:bodyPr rtlCol="0" anchor="ctr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lt-LT" sz="2400" dirty="0" smtClean="0"/>
              <a:t>Informacijos </a:t>
            </a:r>
            <a:r>
              <a:rPr lang="lt-LT" sz="2400" dirty="0"/>
              <a:t>apie reikiamus pateikti dokumentus galite rasti Migracijos departamento interneto </a:t>
            </a:r>
            <a:r>
              <a:rPr lang="lt-LT" sz="2400" dirty="0" smtClean="0"/>
              <a:t>svetainėje </a:t>
            </a:r>
            <a:r>
              <a:rPr lang="lt-LT" sz="2400" dirty="0" smtClean="0">
                <a:hlinkClick r:id="rId3"/>
              </a:rPr>
              <a:t>www.migracija.lt</a:t>
            </a:r>
            <a:r>
              <a:rPr lang="lt-LT" sz="2400" dirty="0" smtClean="0"/>
              <a:t> 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lt-LT" sz="2400" b="1" dirty="0" smtClean="0">
              <a:solidFill>
                <a:srgbClr val="0070C0"/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lt-LT" sz="2400" b="1" dirty="0" smtClean="0">
                <a:solidFill>
                  <a:srgbClr val="0070C0"/>
                </a:solidFill>
              </a:rPr>
              <a:t>INFORMACIJA APIE PASLAUGAS  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lt-LT" sz="2400" dirty="0" smtClean="0">
              <a:solidFill>
                <a:srgbClr val="0070C0"/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lt-LT" sz="2400" dirty="0" smtClean="0">
                <a:solidFill>
                  <a:schemeClr val="accent2"/>
                </a:solidFill>
              </a:rPr>
              <a:t>Kitų </a:t>
            </a:r>
            <a:r>
              <a:rPr lang="lt-LT" sz="2400" dirty="0">
                <a:solidFill>
                  <a:schemeClr val="accent2"/>
                </a:solidFill>
              </a:rPr>
              <a:t>šalių piliečiams </a:t>
            </a:r>
            <a:endParaRPr lang="lt-LT" sz="2400" dirty="0" smtClean="0">
              <a:solidFill>
                <a:schemeClr val="accent2"/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lt-LT" sz="2400" i="1" dirty="0" smtClean="0">
              <a:solidFill>
                <a:srgbClr val="0070C0"/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lt-LT" sz="2400" dirty="0" smtClean="0"/>
              <a:t>Atvykti </a:t>
            </a:r>
            <a:r>
              <a:rPr lang="lt-LT" sz="2400" dirty="0"/>
              <a:t>ilgiau nei 90 dienų per 180 dienų </a:t>
            </a:r>
            <a:r>
              <a:rPr lang="lt-LT" sz="2400" dirty="0" smtClean="0"/>
              <a:t>laikotarpį</a:t>
            </a:r>
            <a:endParaRPr lang="lt-LT" sz="24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lt-LT" altLang="en-US" sz="1900" dirty="0"/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lt-LT" altLang="en-US" sz="2800" dirty="0" smtClean="0">
                <a:solidFill>
                  <a:srgbClr val="000000"/>
                </a:solidFill>
              </a:rPr>
              <a:t>Darbas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lt-LT" altLang="en-US" sz="2400" dirty="0" smtClean="0">
              <a:solidFill>
                <a:srgbClr val="000000"/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lt-LT" sz="2000" b="1" dirty="0"/>
              <a:t>Noriu gauti nacionalinę vizą </a:t>
            </a:r>
            <a:endParaRPr lang="lt-LT" altLang="en-US" sz="1900" b="1" dirty="0" smtClean="0">
              <a:solidFill>
                <a:srgbClr val="00000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lt-LT" altLang="en-US" sz="1900" dirty="0" smtClean="0">
              <a:solidFill>
                <a:srgbClr val="00000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lt-LT" altLang="en-US" sz="1900" dirty="0">
              <a:solidFill>
                <a:srgbClr val="00000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lt-LT" altLang="en-US" sz="1900" dirty="0" smtClean="0">
              <a:solidFill>
                <a:srgbClr val="00000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lt-LT" altLang="en-US" sz="1900" dirty="0">
              <a:solidFill>
                <a:srgbClr val="00000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lt-LT" altLang="en-US" sz="1900" dirty="0" smtClean="0">
              <a:solidFill>
                <a:srgbClr val="00000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lt-LT" altLang="en-US" sz="2000" dirty="0" smtClean="0">
              <a:solidFill>
                <a:srgbClr val="00000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lt-LT" altLang="en-US" sz="2000" dirty="0" smtClean="0">
              <a:solidFill>
                <a:srgbClr val="00000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en-US" sz="1800" dirty="0" smtClean="0">
              <a:solidFill>
                <a:srgbClr val="000000"/>
              </a:solidFill>
            </a:endParaRPr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 rotWithShape="1">
          <a:blip r:embed="rId4"/>
          <a:srcRect l="10646" r="12934" b="24670"/>
          <a:stretch/>
        </p:blipFill>
        <p:spPr>
          <a:xfrm>
            <a:off x="107504" y="34004"/>
            <a:ext cx="1605954" cy="10867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Down Arrow 2"/>
          <p:cNvSpPr/>
          <p:nvPr/>
        </p:nvSpPr>
        <p:spPr>
          <a:xfrm>
            <a:off x="4297363" y="2759075"/>
            <a:ext cx="361950" cy="431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6" name="Down Arrow 5"/>
          <p:cNvSpPr/>
          <p:nvPr/>
        </p:nvSpPr>
        <p:spPr>
          <a:xfrm>
            <a:off x="4297363" y="3622675"/>
            <a:ext cx="361950" cy="4540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15" name="Down Arrow 14"/>
          <p:cNvSpPr/>
          <p:nvPr/>
        </p:nvSpPr>
        <p:spPr>
          <a:xfrm>
            <a:off x="4297363" y="4456113"/>
            <a:ext cx="361950" cy="431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17" name="Down Arrow 16"/>
          <p:cNvSpPr/>
          <p:nvPr/>
        </p:nvSpPr>
        <p:spPr>
          <a:xfrm>
            <a:off x="4297363" y="5354638"/>
            <a:ext cx="361950" cy="431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11251</TotalTime>
  <Words>171</Words>
  <Application>Microsoft Office PowerPoint</Application>
  <PresentationFormat>Demonstracija ekrane (4:3)</PresentationFormat>
  <Paragraphs>92</Paragraphs>
  <Slides>7</Slides>
  <Notes>7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TimesRS</vt:lpstr>
      <vt:lpstr>„Office“ tema</vt:lpstr>
      <vt:lpstr>IMIGRACIJA A B C Užsieniečių darbas – nacionalinės vizos</vt:lpstr>
      <vt:lpstr>Užsieniečių darbas – nacionalinės vizos</vt:lpstr>
      <vt:lpstr>Užsieniečių darbas – nacionalinės vizos</vt:lpstr>
      <vt:lpstr>Užsieniečių darbas – nacionalinės vizos</vt:lpstr>
      <vt:lpstr>Užsieniečių darbas – nacionalinės vizos</vt:lpstr>
      <vt:lpstr>Užsieniečių darbas – nacionalinės vizos</vt:lpstr>
      <vt:lpstr>Informacija apie nacionalines vizas</vt:lpstr>
    </vt:vector>
  </TitlesOfParts>
  <Company>Migracijos departamentas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PIRMINIAI  PAREIGŪNO,  PRIĖMUSIO PRAŠYMĄ SUTEIKTI PABĖGĖLIO STATUSĄ, PIRMINIAI VEIKSMAI</dc:title>
  <dc:creator>Migracijos departamentas</dc:creator>
  <cp:lastModifiedBy>Laura Zelionkienė</cp:lastModifiedBy>
  <cp:revision>702</cp:revision>
  <cp:lastPrinted>2019-11-11T14:15:57Z</cp:lastPrinted>
  <dcterms:created xsi:type="dcterms:W3CDTF">2000-08-23T13:59:12Z</dcterms:created>
  <dcterms:modified xsi:type="dcterms:W3CDTF">2019-11-14T08:07:47Z</dcterms:modified>
</cp:coreProperties>
</file>