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0"/>
  </p:notesMasterIdLst>
  <p:handoutMasterIdLst>
    <p:handoutMasterId r:id="rId21"/>
  </p:handoutMasterIdLst>
  <p:sldIdLst>
    <p:sldId id="256" r:id="rId3"/>
    <p:sldId id="364" r:id="rId4"/>
    <p:sldId id="330" r:id="rId5"/>
    <p:sldId id="365" r:id="rId6"/>
    <p:sldId id="366" r:id="rId7"/>
    <p:sldId id="367" r:id="rId8"/>
    <p:sldId id="369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261" r:id="rId19"/>
  </p:sldIdLst>
  <p:sldSz cx="10080625" cy="7559675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ita Gestautaitė" initials="J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8" autoAdjust="0"/>
    <p:restoredTop sz="94672" autoAdjust="0"/>
  </p:normalViewPr>
  <p:slideViewPr>
    <p:cSldViewPr snapToGrid="0">
      <p:cViewPr varScale="1">
        <p:scale>
          <a:sx n="100" d="100"/>
          <a:sy n="100" d="100"/>
        </p:scale>
        <p:origin x="-1572" y="-10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630" y="1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xmlns="" id="{B28E2017-9726-4229-A841-545C0257ABB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Ctr="0" compatLnSpc="0">
            <a:noAutofit/>
          </a:bodyPr>
          <a:lstStyle/>
          <a:p>
            <a:pPr hangingPunct="0">
              <a:defRPr sz="1400"/>
            </a:pPr>
            <a:endParaRPr lang="en-US" sz="1300" dirty="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xmlns="" id="{4E75533D-6601-434D-8C38-38126E222B5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967906" y="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Ctr="0" compatLnSpc="0">
            <a:noAutofit/>
          </a:bodyPr>
          <a:lstStyle/>
          <a:p>
            <a:pPr algn="r" hangingPunct="0">
              <a:defRPr sz="1400"/>
            </a:pPr>
            <a:fld id="{C74E5231-B968-4FD6-950A-2A736D06045C}" type="datetime9">
              <a:rPr lang="lt-LT" sz="1300">
                <a:latin typeface="Liberation Sans" pitchFamily="18"/>
                <a:ea typeface="Microsoft YaHei" pitchFamily="2"/>
              </a:rPr>
              <a:pPr algn="r" hangingPunct="0">
                <a:defRPr sz="1400"/>
              </a:pPr>
              <a:t>2019.11.12 14:06:31</a:t>
            </a:fld>
            <a:endParaRPr lang="en-US" sz="130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5322FA21-B3E3-489C-B9B0-3435E943FEC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83158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="b" anchorCtr="0" compatLnSpc="0">
            <a:noAutofit/>
          </a:bodyPr>
          <a:lstStyle/>
          <a:p>
            <a:pPr hangingPunct="0">
              <a:defRPr sz="1400"/>
            </a:pPr>
            <a:endParaRPr lang="en-US" sz="130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xmlns="" id="{820AD19B-60EB-462B-8A5D-FBA3D662D99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967906" y="883158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vert="horz" wrap="none" lIns="82305" tIns="41153" rIns="82305" bIns="41153" anchor="b" anchorCtr="0" compatLnSpc="0">
            <a:noAutofit/>
          </a:bodyPr>
          <a:lstStyle/>
          <a:p>
            <a:pPr algn="r" hangingPunct="0">
              <a:defRPr sz="1400"/>
            </a:pPr>
            <a:fld id="{268C793E-2137-425F-BC3B-0A5D15817499}" type="slidenum">
              <a:pPr algn="r" hangingPunct="0">
                <a:defRPr sz="1400"/>
              </a:pPr>
              <a:t>‹#›</a:t>
            </a:fld>
            <a:endParaRPr lang="en-US" sz="130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673958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xmlns="" id="{AADC5601-6B19-41D3-98BC-407707604C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6438"/>
            <a:ext cx="4646613" cy="348615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xmlns="" id="{1B941B86-A827-4E49-BDB6-85341442F3F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01039" y="4415624"/>
            <a:ext cx="5607995" cy="418304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Antraštės vietos rezervavimo ženklas 3">
            <a:extLst>
              <a:ext uri="{FF2B5EF4-FFF2-40B4-BE49-F238E27FC236}">
                <a16:creationId xmlns:a16="http://schemas.microsoft.com/office/drawing/2014/main" xmlns="" id="{CF1E90EA-2C58-4A78-9F2A-FCE396E01A0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lt-LT" sz="13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endParaRPr lang="en-US" dirty="0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DDFC2DF9-64BC-4EE3-A4D7-61928C23051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967906" y="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lt-LT" sz="13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fld id="{5C0933CF-1050-41C3-BC93-B9684D2636A1}" type="datetime9">
              <a:rPr lang="en-US" smtClean="0"/>
              <a:pPr/>
              <a:t>11/12/2019 2:06:31 PM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9557053A-5BDD-466A-84D8-D37C76F2607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83158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lt-LT" sz="13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C0B628AC-7FFD-4ADF-A2A2-7D690E29180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967906" y="8831580"/>
            <a:ext cx="3042169" cy="4644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lt-LT" sz="13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fld id="{A695A336-013E-4BC5-B800-3A34F9FD8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951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highlight>
          <a:srgbClr val="FFFFFF"/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DC68E089-0C07-4406-AD69-FE4B8E8311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ABA6758-24E8-4103-A0C3-4C66E94A9BB4}" type="slidenum">
              <a:rPr/>
              <a:t>1</a:t>
            </a:fld>
            <a:endParaRPr lang="lt-LT" dirty="0"/>
          </a:p>
        </p:txBody>
      </p:sp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xmlns="" id="{3A87541A-1E29-4A6C-AA1A-58AAAB964F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xmlns="" id="{27204847-B1EC-4A41-B380-F0F944C814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os vietos rezervavimo ženklas 7">
            <a:extLst>
              <a:ext uri="{FF2B5EF4-FFF2-40B4-BE49-F238E27FC236}">
                <a16:creationId xmlns:a16="http://schemas.microsoft.com/office/drawing/2014/main" xmlns="" id="{09D6FC42-AE70-4682-A265-415CEC73E2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fld id="{D5BDCC8C-D319-44E4-BB61-260745353620}" type="datetime9">
              <a:rPr lang="lt-LT" smtClean="0"/>
              <a:t>2019.11.12 14:06:31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5008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DC68E089-0C07-4406-AD69-FE4B8E8311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ABA6758-24E8-4103-A0C3-4C66E94A9BB4}" type="slidenum">
              <a:rPr/>
              <a:t>17</a:t>
            </a:fld>
            <a:endParaRPr lang="lt-LT" dirty="0"/>
          </a:p>
        </p:txBody>
      </p:sp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xmlns="" id="{3A87541A-1E29-4A6C-AA1A-58AAAB964F4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81100" y="706438"/>
            <a:ext cx="4648200" cy="34861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xmlns="" id="{27204847-B1EC-4A41-B380-F0F944C8140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Datos vietos rezervavimo ženklas 7">
            <a:extLst>
              <a:ext uri="{FF2B5EF4-FFF2-40B4-BE49-F238E27FC236}">
                <a16:creationId xmlns:a16="http://schemas.microsoft.com/office/drawing/2014/main" xmlns="" id="{09D6FC42-AE70-4682-A265-415CEC73E2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lvl="0"/>
            <a:fld id="{D5BDCC8C-D319-44E4-BB61-260745353620}" type="datetime9">
              <a:rPr lang="lt-LT" smtClean="0"/>
              <a:t>2019.11.12 14:06:36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6911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šelis 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xmlns="" id="{901EEECC-2635-4D0B-BEB0-8A292B69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784CA0-5898-42B5-9629-3BAB5003A2A2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16776288-BBC2-4737-9476-B324BF6A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xmlns="" id="{4C55A725-1BC9-4B6B-93DB-FDFCB91B895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kut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26F72683-60AE-4016-8875-C9E307BDC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4907088"/>
            <a:ext cx="5102225" cy="182491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dirty="0"/>
              <a:t>Redaguokite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40358902-7541-458F-AD67-27AB74914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999" y="4907091"/>
            <a:ext cx="3440939" cy="182490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C51ACCDB-175C-4500-801D-270008E6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1C4B5-6213-40B8-B577-5A85D2092631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C09CDEB4-A8E2-4CBA-BDAF-4EB3A93D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MIGRACIJOS DEPARTAMENTAS PRIE LIETUVOS RESPUBLIKOS VIDAUS REIKALŲ MINISTERIJOS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1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E085A84B-2137-43ED-8BE2-A4A24AE0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763BCCEA-EB00-40DD-B0B3-882FAA9F4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326CBB28-DF76-46D2-AF03-9FBF3C0C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706AA-532D-4DE6-9382-73B84153F58F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2956E5D8-6A97-4CCC-B61B-E733437D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C2631DF6-CDC3-4E04-895F-28A5365D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053B0-1B28-4B01-8FFC-90D0E1040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34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C74599F-BDF9-48DE-8201-C988111D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1184816F-B5E2-47C9-AA42-113981437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554163"/>
            <a:ext cx="4459287" cy="539591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AAE57EDF-CF76-4770-AC81-0D023E006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554163"/>
            <a:ext cx="4460875" cy="539591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DEF8A021-812F-407B-A6C3-BA78814B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F1A3C8-4766-4BFF-BAA2-54A1E5E2ECC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E9A44FF9-0BA5-4188-B03B-E9C71ACE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3E975EF9-ABC2-4AD1-A056-ADCE1F22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9A09A-57AE-4F1F-88D9-90CC9F07D7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AC2BA70-719F-41D3-9A23-5EB62DD29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E0D6ED97-7210-4C38-9B4C-CCB837E35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7485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87135DA3-1A7A-4AB3-94D8-592B4207E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F6330284-A38E-45EF-A78A-809E65334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7485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7A4E7F10-8DC6-44F5-8C8A-4CA280734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xmlns="" id="{3D887D45-B1AF-4AEE-A682-ABD5852B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C5BB4F-D90C-49C2-9C96-E636B309FD2F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8742D1F7-66D7-4B4B-829A-97120DC2C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xmlns="" id="{67B6E206-655E-4F2F-B143-02E5611A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73E7F-CDC8-4858-A02F-5105FC9B0B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7BAA548-2E78-459A-A572-CF49A9C9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xmlns="" id="{CF9D00EE-5AAD-4DBD-9BE0-927E9A09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3D5C9D-60AD-4BC6-AEBF-8BC057C2C966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38C04186-C90C-49A1-81F7-70213AD0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xmlns="" id="{42AA4C95-DC2B-402E-806D-4EDE6206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28671-4F85-43E0-918B-B39DEA1A0F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9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xmlns="" id="{9865BE3C-D37F-4297-9E85-4D399272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E2183-7737-47B7-975C-50BE2F556BE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8EB261B3-E67E-49A3-8472-9A7EBBAA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xmlns="" id="{E33E7C96-FF85-4BED-BEB5-08A727BE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fld id="{CBBB60C0-3BC6-4B97-AF80-4E8D5ABB1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3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26F72683-60AE-4016-8875-C9E307BDC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442593"/>
            <a:ext cx="5102225" cy="561134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40358902-7541-458F-AD67-27AB74914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999" y="1442594"/>
            <a:ext cx="3440939" cy="561134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C51ACCDB-175C-4500-801D-270008E6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C1C4B5-6213-40B8-B577-5A85D2092631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C09CDEB4-A8E2-4CBA-BDAF-4EB3A93D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31246D91-D284-4FDC-B5FB-53B1A564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45269-951E-4C35-89A0-B7670239FF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avadinimas 1">
            <a:extLst>
              <a:ext uri="{FF2B5EF4-FFF2-40B4-BE49-F238E27FC236}">
                <a16:creationId xmlns:a16="http://schemas.microsoft.com/office/drawing/2014/main" xmlns="" id="{1D74B7A5-273B-4A31-8BDD-04263A25B0CF}"/>
              </a:ext>
            </a:extLst>
          </p:cNvPr>
          <p:cNvSpPr txBox="1">
            <a:spLocks/>
          </p:cNvSpPr>
          <p:nvPr/>
        </p:nvSpPr>
        <p:spPr>
          <a:xfrm>
            <a:off x="503999" y="182880"/>
            <a:ext cx="6719760" cy="109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hangingPunct="0">
              <a:tabLst/>
              <a:defRPr lang="en-US" sz="2600" b="1" i="0" u="none" strike="noStrike" kern="1200" cap="none">
                <a:ln>
                  <a:noFill/>
                </a:ln>
                <a:solidFill>
                  <a:srgbClr val="006699"/>
                </a:solidFill>
                <a:highlight>
                  <a:srgbClr val="FFFFFF"/>
                </a:highlight>
                <a:latin typeface="Times New Roman" pitchFamily="18"/>
                <a:ea typeface="Microsoft YaHei" pitchFamily="2"/>
              </a:defRPr>
            </a:lvl1pPr>
          </a:lstStyle>
          <a:p>
            <a:r>
              <a:rPr lang="lt-LT" dirty="0"/>
              <a:t>Spustelėję redaguokite stilių</a:t>
            </a:r>
          </a:p>
        </p:txBody>
      </p:sp>
    </p:spTree>
    <p:extLst>
      <p:ext uri="{BB962C8B-B14F-4D97-AF65-F5344CB8AC3E}">
        <p14:creationId xmlns:p14="http://schemas.microsoft.com/office/powerpoint/2010/main" val="10787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xmlns="" id="{A610C730-F0F9-4A5E-9B46-C0F4F99DD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97560" y="1539145"/>
            <a:ext cx="6190915" cy="49219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/>
              <a:t>Spustelėkite piktogramą norėdami įtraukti paveikslėlį</a:t>
            </a:r>
            <a:endParaRPr lang="en-US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2EE9BA84-232F-4BF4-BDC7-7C4E3D320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999" y="1539146"/>
            <a:ext cx="2426625" cy="49299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F1663E63-8AFD-48AB-A393-87D9DE35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ECBF54-A88F-4EB2-AC16-266A52D9E397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3E876CFE-7B15-4E72-B773-DF947676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E3F18C7E-045B-4A68-ADF9-C1A63C7E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3844E-FE66-4978-B193-27949A6F78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avadinimas 1">
            <a:extLst>
              <a:ext uri="{FF2B5EF4-FFF2-40B4-BE49-F238E27FC236}">
                <a16:creationId xmlns:a16="http://schemas.microsoft.com/office/drawing/2014/main" xmlns="" id="{7E72D4F3-9EF6-412D-ADF0-F803E0DCF7F0}"/>
              </a:ext>
            </a:extLst>
          </p:cNvPr>
          <p:cNvSpPr txBox="1">
            <a:spLocks/>
          </p:cNvSpPr>
          <p:nvPr userDrawn="1"/>
        </p:nvSpPr>
        <p:spPr>
          <a:xfrm>
            <a:off x="503999" y="182880"/>
            <a:ext cx="6719760" cy="109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hangingPunct="0">
              <a:tabLst/>
              <a:defRPr lang="en-US" sz="2600" b="1" i="0" u="none" strike="noStrike" kern="1200" cap="none">
                <a:ln>
                  <a:noFill/>
                </a:ln>
                <a:solidFill>
                  <a:srgbClr val="006699"/>
                </a:solidFill>
                <a:highlight>
                  <a:srgbClr val="FFFFFF"/>
                </a:highlight>
                <a:latin typeface="Times New Roman" pitchFamily="18"/>
                <a:ea typeface="Microsoft YaHei" pitchFamily="2"/>
              </a:defRPr>
            </a:lvl1pPr>
          </a:lstStyle>
          <a:p>
            <a:r>
              <a:rPr lang="lt-LT" dirty="0"/>
              <a:t>Spustelėję redaguokite stilių</a:t>
            </a:r>
          </a:p>
        </p:txBody>
      </p:sp>
    </p:spTree>
    <p:extLst>
      <p:ext uri="{BB962C8B-B14F-4D97-AF65-F5344CB8AC3E}">
        <p14:creationId xmlns:p14="http://schemas.microsoft.com/office/powerpoint/2010/main" val="33792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B777F59C-3E5B-4963-8B0D-B693EC3759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640" y="449856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A5287510-94A3-404F-9119-1DAF9938B6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640" y="5915518"/>
            <a:ext cx="9071640" cy="8510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lt-LT" dirty="0"/>
              <a:t>Redaguokite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56EDA12C-8301-4DDD-9C5E-DC92A0791831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869639" y="7378559"/>
            <a:ext cx="2348280" cy="155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lt-LT" sz="900" kern="1200">
                <a:solidFill>
                  <a:srgbClr val="006699"/>
                </a:solidFill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fld id="{395BB449-D9C6-471F-B00A-F28C2A4EDA99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56E649D6-0C33-4678-8D6A-DF26AEC6EB4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48640" y="6886800"/>
            <a:ext cx="9052560" cy="336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lt-LT" sz="1400" kern="1200">
                <a:solidFill>
                  <a:srgbClr val="999999"/>
                </a:solidFill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r>
              <a:rPr lang="en-US" dirty="0" smtClean="0"/>
              <a:t>MIGRACIJOS DEPARTAMENTAS PRIE LIETUVOS RESPUBLIKOS VIDAUS REIKALŲ MINISTERIJOS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8" r:id="rId2"/>
  </p:sldLayoutIdLst>
  <p:hf sldNum="0" hdr="0"/>
  <p:txStyles>
    <p:titleStyle>
      <a:lvl1pPr algn="ctr" rtl="0" hangingPunct="0">
        <a:tabLst/>
        <a:defRPr lang="lt-LT" sz="3200" b="0" i="0" u="none" strike="noStrike" kern="1200" cap="none">
          <a:ln>
            <a:noFill/>
          </a:ln>
          <a:solidFill>
            <a:srgbClr val="006699"/>
          </a:solidFill>
          <a:latin typeface="Times New Roman" pitchFamily="18"/>
          <a:ea typeface="Microsoft YaHei" pitchFamily="2"/>
        </a:defRPr>
      </a:lvl1pPr>
    </p:titleStyle>
    <p:bodyStyle>
      <a:lvl1pPr marL="0" marR="0" indent="0" rtl="0" hangingPunct="0">
        <a:spcBef>
          <a:spcPts val="1412"/>
        </a:spcBef>
        <a:spcAft>
          <a:spcPts val="0"/>
        </a:spcAft>
        <a:tabLst/>
        <a:defRPr lang="en-US" sz="1400" b="0" i="0" u="none" strike="noStrike" kern="1200" cap="none">
          <a:ln>
            <a:noFill/>
          </a:ln>
          <a:highlight>
            <a:srgbClr val="FFFFFF"/>
          </a:highlight>
          <a:latin typeface="Times New Roman" panose="02020603050405020304" pitchFamily="18" charset="0"/>
          <a:ea typeface="Microsoft YaHei" pitchFamily="2"/>
          <a:cs typeface="Times New Roman" panose="02020603050405020304" pitchFamily="18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3C1FE9B2-E050-494C-B4D5-C1325E884F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182880"/>
            <a:ext cx="6719760" cy="109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F4EED88A-755C-4538-8559-5D856302A1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554479"/>
            <a:ext cx="9071640" cy="539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 dirty="0"/>
              <a:t>Click to edit the outline text format</a:t>
            </a:r>
          </a:p>
          <a:p>
            <a:pPr lvl="1"/>
            <a:r>
              <a:rPr lang="en-US" dirty="0"/>
              <a:t>Second Outline Level</a:t>
            </a:r>
          </a:p>
          <a:p>
            <a:pPr lvl="2"/>
            <a:r>
              <a:rPr lang="en-US" dirty="0"/>
              <a:t>Third Outline Level</a:t>
            </a:r>
          </a:p>
          <a:p>
            <a:pPr lvl="3"/>
            <a:r>
              <a:rPr lang="en-US" dirty="0"/>
              <a:t>Fourth Outline Level</a:t>
            </a:r>
          </a:p>
          <a:p>
            <a:pPr lvl="4"/>
            <a:r>
              <a:rPr lang="en-US" dirty="0"/>
              <a:t>Fifth Outline Level</a:t>
            </a:r>
          </a:p>
          <a:p>
            <a:pPr lvl="5"/>
            <a:r>
              <a:rPr lang="en-US" dirty="0"/>
              <a:t>Sixth Outline Level</a:t>
            </a:r>
          </a:p>
          <a:p>
            <a:pPr lvl="6"/>
            <a:r>
              <a:rPr lang="en-US" dirty="0"/>
              <a:t>Seventh Outline Level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B1FE7578-B2C6-4B03-8B7F-42FF0F35DBB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396000" y="7223760"/>
            <a:ext cx="105048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lvl="0" algn="l" rtl="0" hangingPunct="0">
              <a:spcBef>
                <a:spcPts val="0"/>
              </a:spcBef>
              <a:spcAft>
                <a:spcPts val="0"/>
              </a:spcAft>
              <a:buNone/>
              <a:tabLst/>
              <a:defRPr lang="lt-LT" sz="1000" kern="1200">
                <a:solidFill>
                  <a:srgbClr val="006699"/>
                </a:solidFill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fld id="{26494005-F84D-40DB-96B2-6F7E7DC953A9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502E6E3A-5404-44BB-8BED-629A08F550A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677599" y="7223760"/>
            <a:ext cx="710064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lvl="0" algn="ctr" rtl="0" hangingPunct="0">
              <a:buNone/>
              <a:tabLst/>
              <a:defRPr lang="en-US" sz="1000" kern="1200">
                <a:solidFill>
                  <a:srgbClr val="CCCCCC"/>
                </a:solidFill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r>
              <a:rPr lang="en-US" dirty="0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3883D51C-439A-486C-8E35-DAFA9F1DF1A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052560" y="7223760"/>
            <a:ext cx="731519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>
            <a:noAutofit/>
          </a:bodyPr>
          <a:lstStyle>
            <a:lvl1pPr lvl="0" algn="ctr" rtl="0" hangingPunct="0">
              <a:buNone/>
              <a:tabLst/>
              <a:defRPr lang="en-US" sz="1000" kern="1200">
                <a:solidFill>
                  <a:srgbClr val="006699"/>
                </a:solidFill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fld id="{F96B6E85-C4D3-4061-98B3-C6AE5944E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9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hangingPunct="1">
        <a:tabLst/>
        <a:defRPr lang="en-US" sz="2600" b="1" i="0" u="none" strike="noStrike" kern="1200" cap="none">
          <a:ln>
            <a:noFill/>
          </a:ln>
          <a:solidFill>
            <a:srgbClr val="006699"/>
          </a:solidFill>
          <a:highlight>
            <a:srgbClr val="FFFFFF"/>
          </a:highlight>
          <a:latin typeface="Times New Roman" pitchFamily="18"/>
          <a:ea typeface="Microsoft YaHei" pitchFamily="2"/>
        </a:defRPr>
      </a:lvl1pPr>
    </p:titleStyle>
    <p:bodyStyle>
      <a:lvl1pPr marL="0" marR="0" lvl="0" indent="0" rtl="0" eaLnBrk="1" hangingPunct="1">
        <a:spcBef>
          <a:spcPts val="1417"/>
        </a:spcBef>
        <a:spcAft>
          <a:spcPts val="0"/>
        </a:spcAft>
        <a:buNone/>
        <a:tabLst/>
        <a:defRPr lang="en-US" sz="2000" b="0" i="0" u="none" strike="noStrike" kern="1200" cap="none">
          <a:ln>
            <a:noFill/>
          </a:ln>
          <a:highlight>
            <a:srgbClr val="FFFFFF"/>
          </a:highlight>
          <a:latin typeface="Times New Roman" pitchFamily="18"/>
          <a:ea typeface="Microsoft YaHei" pitchFamily="2"/>
          <a:cs typeface="Lucida Sans" pitchFamily="2"/>
        </a:defRPr>
      </a:lvl1pPr>
      <a:lvl2pPr marL="0" marR="0" lvl="1" indent="0" rtl="0" eaLnBrk="1" hangingPunct="1">
        <a:spcBef>
          <a:spcPts val="1417"/>
        </a:spcBef>
        <a:spcAft>
          <a:spcPts val="0"/>
        </a:spcAft>
        <a:buSzPct val="75000"/>
        <a:buFont typeface="StarSymbol"/>
        <a:buChar char="–"/>
        <a:tabLst/>
        <a:defRPr lang="en-US" sz="1800" b="0" i="0" u="none" strike="noStrike" kern="1200" cap="none">
          <a:ln>
            <a:noFill/>
          </a:ln>
          <a:highlight>
            <a:srgbClr val="FFFFFF"/>
          </a:highlight>
          <a:latin typeface="Times New Roman" pitchFamily="18"/>
          <a:ea typeface="Microsoft YaHei" pitchFamily="2"/>
          <a:cs typeface="Lucida Sans" pitchFamily="2"/>
        </a:defRPr>
      </a:lvl2pPr>
      <a:lvl3pPr marL="0" marR="0" lvl="2" indent="0" rtl="0" eaLnBrk="1" hangingPunct="1"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600" b="0" i="0" u="none" strike="noStrike" kern="1200" cap="none">
          <a:ln>
            <a:noFill/>
          </a:ln>
          <a:highlight>
            <a:srgbClr val="FFFFFF"/>
          </a:highlight>
          <a:latin typeface="Times New Roman" pitchFamily="18"/>
          <a:ea typeface="Microsoft YaHei" pitchFamily="2"/>
          <a:cs typeface="Lucida Sans" pitchFamily="2"/>
        </a:defRPr>
      </a:lvl3pPr>
      <a:lvl4pPr marL="0" marR="0" lvl="3" indent="0" rtl="0" eaLnBrk="1" hangingPunct="1">
        <a:spcBef>
          <a:spcPts val="1417"/>
        </a:spcBef>
        <a:spcAft>
          <a:spcPts val="0"/>
        </a:spcAft>
        <a:buSzPct val="75000"/>
        <a:buFont typeface="StarSymbol"/>
        <a:buChar char="–"/>
        <a:tabLst/>
        <a:defRPr lang="en-US" sz="1400" b="0" i="0" u="none" strike="noStrike" kern="1200" cap="none">
          <a:ln>
            <a:noFill/>
          </a:ln>
          <a:highlight>
            <a:srgbClr val="FFFFFF"/>
          </a:highlight>
          <a:latin typeface="Times New Roman" pitchFamily="18"/>
          <a:ea typeface="Microsoft YaHei" pitchFamily="2"/>
          <a:cs typeface="Lucida Sans" pitchFamily="2"/>
        </a:defRPr>
      </a:lvl4pPr>
      <a:lvl5pPr marL="0" marR="0" lvl="4" indent="0" rtl="0" eaLnBrk="1" hangingPunct="1"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200" b="0" i="0" u="none" strike="noStrike" kern="1200" cap="none">
          <a:ln>
            <a:noFill/>
          </a:ln>
          <a:highlight>
            <a:srgbClr val="FFFFFF"/>
          </a:highlight>
          <a:latin typeface="Times New Roman" pitchFamily="18"/>
          <a:ea typeface="Microsoft YaHei" pitchFamily="2"/>
          <a:cs typeface="Lucida Sans" pitchFamily="2"/>
        </a:defRPr>
      </a:lvl5pPr>
      <a:lvl6pPr marL="0" marR="0" lvl="5" indent="0" rtl="0" eaLnBrk="1" hangingPunct="1"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100" b="0" i="0" u="none" strike="noStrike" kern="1200" cap="none">
          <a:ln>
            <a:noFill/>
          </a:ln>
          <a:highlight>
            <a:srgbClr val="FFFFFF"/>
          </a:highlight>
          <a:latin typeface="Times New Roman" pitchFamily="18"/>
          <a:ea typeface="Microsoft YaHei" pitchFamily="2"/>
          <a:cs typeface="Lucida Sans" pitchFamily="2"/>
        </a:defRPr>
      </a:lvl6pPr>
      <a:lvl7pPr marL="0" marR="0" lvl="6" indent="0" rtl="0" eaLnBrk="1" hangingPunct="1"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US" sz="1000" b="0" i="0" u="none" strike="noStrike" kern="1200" cap="none">
          <a:ln>
            <a:noFill/>
          </a:ln>
          <a:highlight>
            <a:srgbClr val="FFFFFF"/>
          </a:highlight>
          <a:latin typeface="Times New Roman" pitchFamily="18"/>
          <a:ea typeface="Microsoft YaHei" pitchFamily="2"/>
          <a:cs typeface="Lucida Sans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migracija.l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gracija.l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fo@migracija.gov.lt" TargetMode="External"/><Relationship Id="rId4" Type="http://schemas.openxmlformats.org/officeDocument/2006/relationships/hyperlink" Target="http://www.migracija.lrv.l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2">
            <a:extLst>
              <a:ext uri="{FF2B5EF4-FFF2-40B4-BE49-F238E27FC236}">
                <a16:creationId xmlns:a16="http://schemas.microsoft.com/office/drawing/2014/main" xmlns="" id="{C4A8B0E1-7890-4B5F-8AA9-924525D1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lt-LT" dirty="0"/>
              <a:t>MIGRACIJOS DEPARTAMENTAS PRIE LIETUVOS RESPUBLIKOS VIDAUS REIKALŲ MINISTERIJOS</a:t>
            </a:r>
          </a:p>
        </p:txBody>
      </p:sp>
      <p:sp>
        <p:nvSpPr>
          <p:cNvPr id="15" name="Pavadinimas 14">
            <a:extLst>
              <a:ext uri="{FF2B5EF4-FFF2-40B4-BE49-F238E27FC236}">
                <a16:creationId xmlns:a16="http://schemas.microsoft.com/office/drawing/2014/main" xmlns="" id="{4A559B1A-10C7-456F-8140-003A4234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00" y="3790950"/>
            <a:ext cx="9071640" cy="2905125"/>
          </a:xfrm>
        </p:spPr>
        <p:txBody>
          <a:bodyPr/>
          <a:lstStyle/>
          <a:p>
            <a:r>
              <a:rPr lang="lt-LT" sz="4000" b="1" spc="-15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Leidimo </a:t>
            </a:r>
            <a:r>
              <a:rPr lang="lt-LT" sz="4000" b="1" spc="-15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laikinai gyventi </a:t>
            </a:r>
            <a:r>
              <a:rPr lang="lt-LT" sz="4000" b="1" spc="-15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išdavimas </a:t>
            </a:r>
            <a:br>
              <a:rPr lang="lt-LT" sz="4000" b="1" spc="-15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lt-LT" sz="4000" b="1" spc="-15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darbo pagrindu</a:t>
            </a:r>
            <a:r>
              <a:rPr lang="lt-LT" sz="4000" b="1" spc="-15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lt-LT" sz="4000" spc="-15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lt-LT" altLang="lt-LT" sz="4000" spc="-15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t-LT" altLang="lt-LT" sz="4000" spc="-15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altLang="lt-LT" sz="2000" spc="-15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t-LT" altLang="lt-LT" sz="2000" spc="-15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altLang="lt-LT" spc="-15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m. lapkričio 13 d.</a:t>
            </a:r>
            <a:br>
              <a:rPr lang="lt-LT" altLang="lt-LT" spc="-15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altLang="lt-LT" spc="-15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Vilnius</a:t>
            </a:r>
            <a:endParaRPr lang="en-US" spc="-15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spc="-150" dirty="0" smtClean="0"/>
              <a:t>KAIP  PATEIKTI  PRAŠYMĄ IŠDUOTI  LLG?</a:t>
            </a:r>
            <a:endParaRPr lang="en-US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503238" y="1381125"/>
            <a:ext cx="9183687" cy="5568950"/>
          </a:xfrm>
        </p:spPr>
        <p:txBody>
          <a:bodyPr/>
          <a:lstStyle/>
          <a:p>
            <a:pPr algn="just">
              <a:defRPr/>
            </a:pPr>
            <a:r>
              <a:rPr lang="lt-LT" sz="2800" spc="-150" dirty="0">
                <a:latin typeface="Calibri" panose="020F0502020204030204" pitchFamily="34" charset="0"/>
                <a:cs typeface="Calibri" panose="020F0502020204030204" pitchFamily="34" charset="0"/>
              </a:rPr>
              <a:t>Lietuvos migracijos informacinė sistema </a:t>
            </a:r>
            <a:r>
              <a:rPr lang="lt-LT" sz="28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lt-LT" sz="40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MIGRIS</a:t>
            </a:r>
            <a:endParaRPr lang="lt-LT" sz="4000" spc="-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lt-LT" sz="24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Prašymai išduoti LLG pildomi </a:t>
            </a:r>
            <a:r>
              <a:rPr lang="lt-LT" sz="2400" spc="-150" dirty="0">
                <a:latin typeface="Calibri" panose="020F0502020204030204" pitchFamily="34" charset="0"/>
                <a:cs typeface="Calibri" panose="020F0502020204030204" pitchFamily="34" charset="0"/>
              </a:rPr>
              <a:t>prisijungus prie MIGRIS portalo adresu </a:t>
            </a:r>
            <a:r>
              <a:rPr lang="lt-LT" sz="24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lt-LT" sz="2400" spc="-1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www.migracija.lt</a:t>
            </a:r>
            <a:endParaRPr lang="lt-LT" sz="2400" spc="-1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A3C8-4766-4BFF-BAA2-54A1E5E2ECC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A09A-57AE-4F1F-88D9-90CC9F07D7E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2552700"/>
            <a:ext cx="3270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95650"/>
            <a:ext cx="92773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8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3999" y="123825"/>
            <a:ext cx="6719760" cy="771525"/>
          </a:xfrm>
        </p:spPr>
        <p:txBody>
          <a:bodyPr/>
          <a:lstStyle/>
          <a:p>
            <a:r>
              <a:rPr lang="lt-LT" sz="3200" spc="-150" dirty="0"/>
              <a:t>KAIP  PATEIKTI  PRAŠYMĄ </a:t>
            </a:r>
            <a:r>
              <a:rPr lang="lt-LT" sz="3200" spc="-150" dirty="0" smtClean="0"/>
              <a:t>PER MIGRIS?</a:t>
            </a:r>
            <a:endParaRPr lang="en-US" sz="3200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A3C8-4766-4BFF-BAA2-54A1E5E2ECC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A09A-57AE-4F1F-88D9-90CC9F07D7E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5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04875"/>
            <a:ext cx="63722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1671639"/>
            <a:ext cx="6315074" cy="51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76475"/>
            <a:ext cx="5038725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362200"/>
            <a:ext cx="1390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095374"/>
            <a:ext cx="1752600" cy="32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781176"/>
            <a:ext cx="704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886076"/>
            <a:ext cx="8891587" cy="58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43301"/>
            <a:ext cx="8893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9" y="4905375"/>
            <a:ext cx="8891586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99" y="1419225"/>
            <a:ext cx="2571751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0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52476" y="192405"/>
            <a:ext cx="6719760" cy="1303020"/>
          </a:xfrm>
        </p:spPr>
        <p:txBody>
          <a:bodyPr/>
          <a:lstStyle/>
          <a:p>
            <a:r>
              <a:rPr lang="lt-LT" sz="3200" spc="-150" dirty="0" smtClean="0"/>
              <a:t>KOKIE  REIKALINGI DOKUMENTAI</a:t>
            </a:r>
            <a:r>
              <a:rPr lang="lt-LT" sz="3200" spc="-150" dirty="0"/>
              <a:t>?</a:t>
            </a:r>
            <a:endParaRPr lang="en-US" sz="3200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A3C8-4766-4BFF-BAA2-54A1E5E2ECC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A09A-57AE-4F1F-88D9-90CC9F07D7E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609725"/>
            <a:ext cx="61055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1" y="2847975"/>
            <a:ext cx="550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448051"/>
            <a:ext cx="4848225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" y="4086225"/>
            <a:ext cx="50673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7" y="4743450"/>
            <a:ext cx="920114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6086474"/>
            <a:ext cx="604996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7" y="5457825"/>
            <a:ext cx="88963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3017838"/>
            <a:ext cx="22955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2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spc="-150" dirty="0" smtClean="0"/>
              <a:t>VIZITO  REZERVACIJA  MIGRIS</a:t>
            </a:r>
            <a:endParaRPr lang="en-US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A3C8-4766-4BFF-BAA2-54A1E5E2ECC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A09A-57AE-4F1F-88D9-90CC9F07D7E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219200"/>
            <a:ext cx="6792911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295650"/>
            <a:ext cx="9182100" cy="291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4991101"/>
            <a:ext cx="30273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6048376"/>
            <a:ext cx="5353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390650"/>
            <a:ext cx="20574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200" spc="-150" dirty="0" smtClean="0"/>
              <a:t>VIZITAS Į MD TERITORINĮ SKYRIŲ</a:t>
            </a:r>
            <a:endParaRPr lang="en-US" sz="3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84188" y="1271588"/>
            <a:ext cx="9278937" cy="5772150"/>
          </a:xfrm>
        </p:spPr>
        <p:txBody>
          <a:bodyPr/>
          <a:lstStyle/>
          <a:p>
            <a:pPr algn="just"/>
            <a:r>
              <a:rPr lang="lt-LT" sz="2800" spc="-150" dirty="0" smtClean="0">
                <a:latin typeface="Calibri" panose="020F0502020204030204" pitchFamily="34" charset="0"/>
              </a:rPr>
              <a:t>Užsienietis per </a:t>
            </a:r>
            <a:r>
              <a:rPr lang="lt-LT" sz="28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4 mėn. </a:t>
            </a:r>
            <a:r>
              <a:rPr lang="lt-LT" sz="2800" spc="-150" dirty="0" smtClean="0">
                <a:latin typeface="Calibri" panose="020F0502020204030204" pitchFamily="34" charset="0"/>
              </a:rPr>
              <a:t>nuo prašymo per MIGRIS užpildymo dienos atvyksta į MD teritorinį skyrių </a:t>
            </a:r>
          </a:p>
          <a:p>
            <a:pPr algn="just"/>
            <a:r>
              <a:rPr lang="lt-LT" sz="2800" spc="-150" dirty="0" smtClean="0">
                <a:latin typeface="Calibri" panose="020F0502020204030204" pitchFamily="34" charset="0"/>
              </a:rPr>
              <a:t>ir pateikia: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lt-LT" sz="2800" spc="-150" dirty="0" smtClean="0">
                <a:latin typeface="Calibri" panose="020F0502020204030204" pitchFamily="34" charset="0"/>
              </a:rPr>
              <a:t>dokumentų originalus ir </a:t>
            </a:r>
            <a:r>
              <a:rPr lang="lt-LT" sz="28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dokumentą dėl tinkamos gyvenamosios patalpos Lietuvoje</a:t>
            </a:r>
            <a:r>
              <a:rPr lang="lt-LT" sz="2800" spc="-150" dirty="0" smtClean="0">
                <a:latin typeface="Calibri" panose="020F0502020204030204" pitchFamily="34" charset="0"/>
              </a:rPr>
              <a:t>, jei šis dokumentas nebuvo pridėtas, pildant prašymą per MIGRIS</a:t>
            </a:r>
          </a:p>
          <a:p>
            <a:pPr marL="457200" lvl="0" indent="-457200" algn="l">
              <a:buFont typeface="Wingdings" panose="05000000000000000000" pitchFamily="2" charset="2"/>
              <a:buChar char="q"/>
            </a:pPr>
            <a:r>
              <a:rPr lang="lt-LT" sz="32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biometrinius duomenis     </a:t>
            </a:r>
            <a:r>
              <a:rPr lang="lt-LT" sz="2400" i="1" spc="-150" dirty="0" smtClean="0">
                <a:latin typeface="Calibri" panose="020F0502020204030204" pitchFamily="34" charset="0"/>
              </a:rPr>
              <a:t>veido </a:t>
            </a:r>
            <a:r>
              <a:rPr lang="lt-LT" sz="2400" i="1" spc="-150" dirty="0">
                <a:latin typeface="Calibri" panose="020F0502020204030204" pitchFamily="34" charset="0"/>
              </a:rPr>
              <a:t>atvaizdą ir dviejų pirštų atspaudus     </a:t>
            </a:r>
          </a:p>
          <a:p>
            <a:pPr algn="just"/>
            <a:r>
              <a:rPr lang="lt-LT" sz="2400" spc="-150" dirty="0" smtClean="0">
                <a:latin typeface="Calibri" panose="020F0502020204030204" pitchFamily="34" charset="0"/>
              </a:rPr>
              <a:t> Sumoka </a:t>
            </a:r>
            <a:r>
              <a:rPr lang="lt-LT" sz="28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valstybės rinkliavą </a:t>
            </a:r>
            <a:r>
              <a:rPr lang="lt-LT" sz="2400" spc="-150" dirty="0" smtClean="0">
                <a:latin typeface="Calibri" panose="020F0502020204030204" pitchFamily="34" charset="0"/>
              </a:rPr>
              <a:t>už prašymo išduoti užsieniečiui LLG priėmimą, nagrinėjimą, sprendimų priėmimą ir LLG išdavimą, jei nesumokėjo pildant prašymą per MIGRIS</a:t>
            </a:r>
          </a:p>
          <a:p>
            <a:r>
              <a:rPr lang="lt-LT" spc="-150" dirty="0" smtClean="0">
                <a:latin typeface="Calibri" panose="020F0502020204030204" pitchFamily="34" charset="0"/>
              </a:rPr>
              <a:t>                </a:t>
            </a:r>
            <a:r>
              <a:rPr lang="lt-LT" sz="2800" spc="-1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BENDRA TVARKA</a:t>
            </a:r>
            <a:r>
              <a:rPr lang="lt-LT" sz="2800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lt-LT" sz="2800" spc="-150" dirty="0" smtClean="0">
                <a:latin typeface="Calibri" panose="020F0502020204030204" pitchFamily="34" charset="0"/>
              </a:rPr>
              <a:t>– 120 EUR    </a:t>
            </a:r>
            <a:r>
              <a:rPr lang="lt-LT" sz="2800" spc="-15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arba </a:t>
            </a:r>
            <a:r>
              <a:rPr lang="lt-LT" sz="2800" spc="-150" dirty="0" smtClean="0">
                <a:latin typeface="Calibri" panose="020F0502020204030204" pitchFamily="34" charset="0"/>
              </a:rPr>
              <a:t>  </a:t>
            </a:r>
            <a:r>
              <a:rPr lang="lt-LT" sz="2800" spc="-1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SKUBOS TVARKA </a:t>
            </a:r>
            <a:r>
              <a:rPr lang="lt-LT" sz="2800" spc="-150" dirty="0" smtClean="0">
                <a:latin typeface="Calibri" panose="020F0502020204030204" pitchFamily="34" charset="0"/>
              </a:rPr>
              <a:t>–  240 EUR</a:t>
            </a:r>
            <a:endParaRPr lang="en-US" sz="2800" spc="-150" dirty="0">
              <a:latin typeface="Calibri" panose="020F0502020204030204" pitchFamily="34" charset="0"/>
            </a:endParaRP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A3C8-4766-4BFF-BAA2-54A1E5E2ECC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A09A-57AE-4F1F-88D9-90CC9F07D7E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743326"/>
            <a:ext cx="1109662" cy="82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4" y="1790701"/>
            <a:ext cx="46196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7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spc="-150" dirty="0" smtClean="0"/>
              <a:t>LLG  ATSIĖMIMAS  </a:t>
            </a:r>
            <a:br>
              <a:rPr lang="lt-LT" sz="3600" spc="-150" dirty="0" smtClean="0"/>
            </a:br>
            <a:r>
              <a:rPr lang="lt-LT" sz="3600" spc="-150" dirty="0" smtClean="0"/>
              <a:t>KAS  SVARBU?</a:t>
            </a:r>
            <a:endParaRPr lang="en-US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503238" y="1409699"/>
            <a:ext cx="9069387" cy="5540375"/>
          </a:xfrm>
        </p:spPr>
        <p:txBody>
          <a:bodyPr/>
          <a:lstStyle/>
          <a:p>
            <a:pPr algn="just"/>
            <a:r>
              <a:rPr lang="lt-LT" sz="2400" spc="-150" dirty="0" smtClean="0">
                <a:latin typeface="Calibri" panose="020F0502020204030204" pitchFamily="34" charset="0"/>
              </a:rPr>
              <a:t>   </a:t>
            </a:r>
            <a:r>
              <a:rPr lang="lt-LT" sz="2800" spc="-150" dirty="0" smtClean="0">
                <a:latin typeface="Calibri" panose="020F0502020204030204" pitchFamily="34" charset="0"/>
              </a:rPr>
              <a:t>Užsieniečio prašymas  išduoti LLG išnagrinėjamas ir LLG išrašomas</a:t>
            </a:r>
            <a:endParaRPr lang="lt-LT" sz="2800" spc="-150" dirty="0">
              <a:latin typeface="Calibri" panose="020F0502020204030204" pitchFamily="34" charset="0"/>
            </a:endParaRPr>
          </a:p>
          <a:p>
            <a:r>
              <a:rPr lang="lt-LT" spc="-150" dirty="0">
                <a:latin typeface="Calibri" panose="020F0502020204030204" pitchFamily="34" charset="0"/>
              </a:rPr>
              <a:t>            </a:t>
            </a:r>
            <a:r>
              <a:rPr lang="lt-LT" sz="2400" spc="-1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BENDRA </a:t>
            </a:r>
            <a:r>
              <a:rPr lang="lt-LT" sz="2400" spc="-150" dirty="0">
                <a:solidFill>
                  <a:srgbClr val="0070C0"/>
                </a:solidFill>
                <a:latin typeface="Calibri" panose="020F0502020204030204" pitchFamily="34" charset="0"/>
              </a:rPr>
              <a:t>TVARKA</a:t>
            </a:r>
            <a:r>
              <a:rPr lang="lt-LT" sz="2400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lt-LT" sz="2400" spc="-150" dirty="0">
                <a:latin typeface="Calibri" panose="020F0502020204030204" pitchFamily="34" charset="0"/>
              </a:rPr>
              <a:t>– </a:t>
            </a:r>
            <a:r>
              <a:rPr lang="lt-LT" sz="2400" spc="-150" dirty="0" smtClean="0">
                <a:latin typeface="Calibri" panose="020F0502020204030204" pitchFamily="34" charset="0"/>
              </a:rPr>
              <a:t>per 4 mėnesius            </a:t>
            </a:r>
            <a:r>
              <a:rPr lang="lt-LT" sz="2400" spc="-1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SKUBOS </a:t>
            </a:r>
            <a:r>
              <a:rPr lang="lt-LT" sz="2400" spc="-150" dirty="0">
                <a:solidFill>
                  <a:srgbClr val="0070C0"/>
                </a:solidFill>
                <a:latin typeface="Calibri" panose="020F0502020204030204" pitchFamily="34" charset="0"/>
              </a:rPr>
              <a:t>TVARKA </a:t>
            </a:r>
            <a:r>
              <a:rPr lang="lt-LT" sz="2400" spc="-150" dirty="0">
                <a:latin typeface="Calibri" panose="020F0502020204030204" pitchFamily="34" charset="0"/>
              </a:rPr>
              <a:t>–  </a:t>
            </a:r>
            <a:r>
              <a:rPr lang="lt-LT" sz="2400" spc="-150" dirty="0" smtClean="0">
                <a:latin typeface="Calibri" panose="020F0502020204030204" pitchFamily="34" charset="0"/>
              </a:rPr>
              <a:t>per 2 mėnesius</a:t>
            </a:r>
            <a:endParaRPr lang="en-US" sz="2400" spc="-150" dirty="0">
              <a:latin typeface="Calibri" panose="020F0502020204030204" pitchFamily="34" charset="0"/>
            </a:endParaRPr>
          </a:p>
          <a:p>
            <a:pPr lvl="0" algn="just"/>
            <a:r>
              <a:rPr lang="lt-LT" spc="-150" dirty="0" smtClean="0">
                <a:latin typeface="Calibri" panose="020F0502020204030204" pitchFamily="34" charset="0"/>
              </a:rPr>
              <a:t>  </a:t>
            </a:r>
            <a:r>
              <a:rPr lang="lt-LT" sz="2400" spc="-150" dirty="0" smtClean="0">
                <a:latin typeface="Calibri" panose="020F0502020204030204" pitchFamily="34" charset="0"/>
              </a:rPr>
              <a:t>Užsienietis, gavęs pranešimą apie priimtą sprendimą, atvyksta į MD teritorinį skyrių, kuriam pateikė </a:t>
            </a:r>
            <a:r>
              <a:rPr lang="lt-LT" sz="2400" spc="-150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biometrinius </a:t>
            </a:r>
            <a:r>
              <a:rPr lang="lt-LT" sz="2400" spc="-150" dirty="0" smtClean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duomenis</a:t>
            </a:r>
            <a:r>
              <a:rPr lang="lt-LT" sz="2400" spc="-15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atsiima LLG ir pateikia </a:t>
            </a:r>
            <a:r>
              <a:rPr lang="lt-LT" sz="2800" spc="-150" dirty="0" smtClean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</a:rPr>
              <a:t>gyvenamosios vietos deklaraciją.  </a:t>
            </a:r>
          </a:p>
          <a:p>
            <a:pPr lvl="0" algn="just"/>
            <a:r>
              <a:rPr lang="lt-LT" sz="2800" spc="-150" dirty="0" smtClean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</a:rPr>
              <a:t>  </a:t>
            </a:r>
            <a:r>
              <a:rPr lang="lt-LT" sz="3200" spc="-15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Nuo kada užsienietis gali pradėti dirbti? </a:t>
            </a:r>
          </a:p>
          <a:p>
            <a:pPr algn="just">
              <a:defRPr/>
            </a:pPr>
            <a:r>
              <a:rPr lang="lt-LT" sz="2400" spc="-150" dirty="0" smtClean="0">
                <a:latin typeface="Calibri" panose="020F0502020204030204" pitchFamily="34" charset="0"/>
              </a:rPr>
              <a:t>    Jei turi leidimą dirbti arba tai trūkstamų profesijų darbuotojas – kai atvyksta: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lt-LT" sz="2400" spc="-150" dirty="0" smtClean="0">
                <a:latin typeface="Calibri" panose="020F0502020204030204" pitchFamily="34" charset="0"/>
              </a:rPr>
              <a:t> </a:t>
            </a:r>
            <a:r>
              <a:rPr lang="lt-LT" sz="2400" spc="-15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pagal </a:t>
            </a:r>
            <a:r>
              <a:rPr lang="lt-LT" sz="2400" spc="-15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bevizį režimą</a:t>
            </a:r>
            <a:r>
              <a:rPr lang="lt-LT" sz="2400" spc="-15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  </a:t>
            </a:r>
            <a:r>
              <a:rPr lang="lt-LT" sz="2400" spc="-15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lt-LT" sz="2400" spc="-1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Šengeno viza</a:t>
            </a:r>
            <a:r>
              <a:rPr lang="lt-LT" sz="2400" spc="-15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lt-LT" sz="2400" spc="-15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 LR nacionaline viza;  </a:t>
            </a:r>
            <a:r>
              <a:rPr lang="lt-LT" sz="2400" spc="-15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lt-LT" sz="2400" spc="-1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kitos Šengeno valstybės išduota nacionaline viza</a:t>
            </a:r>
            <a:r>
              <a:rPr lang="lt-LT" sz="2400" spc="-15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lt-LT" sz="2400" spc="-15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lt-LT" sz="2400" spc="-15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valstybės narės išduota ES leidimo gyventi kortele</a:t>
            </a:r>
            <a:r>
              <a:rPr lang="lt-LT" sz="2400" spc="-15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  </a:t>
            </a:r>
            <a:r>
              <a:rPr lang="lt-LT" sz="2400" spc="-15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lt-LT" sz="2400" spc="-1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Šengeno valstybės narės išduotu leidimu gyventi. </a:t>
            </a:r>
            <a:endParaRPr lang="lt-LT" sz="2400" spc="-15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lt-LT" sz="24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4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  Jei neturi leidimo dirbti ir reikalingas Užimtumo tarnybos sprendimas – </a:t>
            </a:r>
            <a:r>
              <a:rPr lang="lt-LT" sz="2800" spc="-15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gavęs LLG</a:t>
            </a:r>
            <a:endParaRPr lang="lt-LT" sz="2800" spc="-1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lt-LT" sz="2400" spc="-150" dirty="0">
              <a:latin typeface="Calibri" panose="020F0502020204030204" pitchFamily="34" charset="0"/>
            </a:endParaRPr>
          </a:p>
          <a:p>
            <a:pPr lvl="0" algn="just"/>
            <a:endParaRPr lang="lt-LT" sz="2800" spc="-150" dirty="0">
              <a:latin typeface="Calibri" panose="020F0502020204030204" pitchFamily="34" charset="0"/>
            </a:endParaRP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A3C8-4766-4BFF-BAA2-54A1E5E2ECC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A09A-57AE-4F1F-88D9-90CC9F07D7E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248025"/>
            <a:ext cx="284797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4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3999" y="182880"/>
            <a:ext cx="6719760" cy="883920"/>
          </a:xfrm>
        </p:spPr>
        <p:txBody>
          <a:bodyPr/>
          <a:lstStyle/>
          <a:p>
            <a:r>
              <a:rPr lang="lt-LT" sz="3600" spc="-150" dirty="0" smtClean="0"/>
              <a:t>DARBDAVIO  KEITIMAS</a:t>
            </a:r>
            <a:endParaRPr lang="en-US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503238" y="1152525"/>
            <a:ext cx="9155112" cy="5991225"/>
          </a:xfrm>
        </p:spPr>
        <p:txBody>
          <a:bodyPr/>
          <a:lstStyle/>
          <a:p>
            <a:pPr algn="just"/>
            <a:r>
              <a:rPr lang="lt-LT" sz="2800" dirty="0" smtClean="0">
                <a:latin typeface="Calibri" panose="020F0502020204030204" pitchFamily="34" charset="0"/>
              </a:rPr>
              <a:t>  </a:t>
            </a:r>
            <a:r>
              <a:rPr lang="lt-LT" sz="2400" spc="-150" dirty="0" smtClean="0">
                <a:latin typeface="Calibri" panose="020F0502020204030204" pitchFamily="34" charset="0"/>
              </a:rPr>
              <a:t>Užsienietis gali </a:t>
            </a:r>
            <a:r>
              <a:rPr lang="lt-LT" sz="2400" spc="-150" dirty="0">
                <a:latin typeface="Calibri" panose="020F0502020204030204" pitchFamily="34" charset="0"/>
              </a:rPr>
              <a:t>dirbti </a:t>
            </a:r>
            <a:r>
              <a:rPr lang="lt-LT" sz="3200" i="1" spc="-1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tik pas tą darbdavį</a:t>
            </a:r>
            <a:r>
              <a:rPr lang="lt-LT" sz="2400" spc="-150" dirty="0">
                <a:latin typeface="Calibri" panose="020F0502020204030204" pitchFamily="34" charset="0"/>
              </a:rPr>
              <a:t>, kuris įsipareigojo jį </a:t>
            </a:r>
            <a:r>
              <a:rPr lang="lt-LT" sz="2400" spc="-150" dirty="0" smtClean="0">
                <a:latin typeface="Calibri" panose="020F0502020204030204" pitchFamily="34" charset="0"/>
              </a:rPr>
              <a:t>įdarbinti.   </a:t>
            </a:r>
          </a:p>
          <a:p>
            <a:pPr algn="just"/>
            <a:r>
              <a:rPr lang="lt-LT" sz="2400" spc="-150" dirty="0" smtClean="0">
                <a:latin typeface="Calibri" panose="020F0502020204030204" pitchFamily="34" charset="0"/>
              </a:rPr>
              <a:t>    Jeigu užsienietis pageidauja </a:t>
            </a:r>
            <a:r>
              <a:rPr lang="lt-LT" sz="2400" spc="-150" dirty="0">
                <a:latin typeface="Calibri" panose="020F0502020204030204" pitchFamily="34" charset="0"/>
              </a:rPr>
              <a:t>pakeisti darbdavį </a:t>
            </a:r>
            <a:r>
              <a:rPr lang="lt-LT" sz="2400" spc="-150" dirty="0" smtClean="0">
                <a:latin typeface="Calibri" panose="020F0502020204030204" pitchFamily="34" charset="0"/>
              </a:rPr>
              <a:t>jis </a:t>
            </a:r>
            <a:r>
              <a:rPr lang="lt-LT" sz="2400" spc="-150" dirty="0">
                <a:latin typeface="Calibri" panose="020F0502020204030204" pitchFamily="34" charset="0"/>
              </a:rPr>
              <a:t>turi pateikti Migracijos departamentui prašymą leisti pakeisti </a:t>
            </a:r>
            <a:r>
              <a:rPr lang="lt-LT" sz="2400" spc="-150" dirty="0" smtClean="0">
                <a:latin typeface="Calibri" panose="020F0502020204030204" pitchFamily="34" charset="0"/>
              </a:rPr>
              <a:t>darbdavį. </a:t>
            </a:r>
            <a:endParaRPr lang="lt-LT" sz="2400" spc="-150" dirty="0">
              <a:latin typeface="Calibri" panose="020F0502020204030204" pitchFamily="34" charset="0"/>
            </a:endParaRPr>
          </a:p>
          <a:p>
            <a:pPr algn="just"/>
            <a:endParaRPr lang="en-US" sz="2400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A3C8-4766-4BFF-BAA2-54A1E5E2ECC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A09A-57AE-4F1F-88D9-90CC9F07D7E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00374"/>
            <a:ext cx="1752599" cy="14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" y="2552699"/>
            <a:ext cx="687546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933825"/>
            <a:ext cx="90773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5419725"/>
            <a:ext cx="92027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3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2">
            <a:extLst>
              <a:ext uri="{FF2B5EF4-FFF2-40B4-BE49-F238E27FC236}">
                <a16:creationId xmlns:a16="http://schemas.microsoft.com/office/drawing/2014/main" xmlns="" id="{C4A8B0E1-7890-4B5F-8AA9-924525D1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lt-LT" dirty="0"/>
              <a:t>MIGRACIJOS DEPARTAMENTAS PRIE LIETUVOS RESPUBLIKOS VIDAUS REIKALŲ MINISTERIJOS</a:t>
            </a:r>
          </a:p>
        </p:txBody>
      </p:sp>
      <p:sp>
        <p:nvSpPr>
          <p:cNvPr id="15" name="Pavadinimas 14">
            <a:extLst>
              <a:ext uri="{FF2B5EF4-FFF2-40B4-BE49-F238E27FC236}">
                <a16:creationId xmlns:a16="http://schemas.microsoft.com/office/drawing/2014/main" xmlns="" id="{4A559B1A-10C7-456F-8140-003A4234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85" y="2941320"/>
            <a:ext cx="9071640" cy="3688080"/>
          </a:xfrm>
        </p:spPr>
        <p:txBody>
          <a:bodyPr/>
          <a:lstStyle/>
          <a:p>
            <a:pPr marL="0" indent="0" algn="l" eaLnBrk="1" hangingPunct="1">
              <a:defRPr/>
            </a:pPr>
            <a:r>
              <a:rPr lang="lt-LT" altLang="lt-LT" sz="3600" spc="-150" dirty="0" err="1" smtClean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www.migracija.lt</a:t>
            </a:r>
            <a:r>
              <a:rPr lang="lt-LT" altLang="lt-LT" sz="3600" spc="-150" dirty="0" smtClean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lt-LT" altLang="lt-LT" sz="3600" spc="-15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www.migracija.lrv.lt</a:t>
            </a:r>
            <a:r>
              <a:rPr lang="lt-LT" altLang="lt-LT" sz="3600" spc="-15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t-LT" altLang="lt-LT" sz="3600" spc="-150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altLang="lt-LT" sz="3600" spc="-150" dirty="0" err="1" smtClean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info@migracija.gov.lt</a:t>
            </a:r>
            <a:r>
              <a:rPr lang="lt-LT" altLang="lt-LT" sz="3600" spc="-150" dirty="0" smtClean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Tel. 8 707 67000</a:t>
            </a:r>
            <a:r>
              <a:rPr lang="lt-LT" altLang="lt-LT" sz="3600" u="sng" spc="-150" dirty="0" smtClean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t-LT" altLang="lt-LT" sz="3600" u="sng" spc="-150" dirty="0" smtClean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altLang="lt-LT" sz="3600" spc="-15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Migracijos departamentas </a:t>
            </a:r>
            <a:r>
              <a:rPr lang="lt-LT" altLang="lt-LT" sz="3600" spc="-15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prie LR VRM</a:t>
            </a:r>
            <a:br>
              <a:rPr lang="lt-LT" altLang="lt-LT" sz="3600" spc="-15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altLang="lt-LT" sz="2400" spc="-15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t-LT" altLang="lt-LT" sz="2400" spc="-15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altLang="lt-LT" sz="2400" spc="-15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t-LT" altLang="lt-LT" sz="2400" spc="-15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altLang="lt-LT" sz="2400" spc="-15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lt-LT" altLang="lt-LT" sz="4000" b="1" spc="-15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Ačiū už dėmesį</a:t>
            </a:r>
            <a:r>
              <a:rPr lang="lt-LT" altLang="lt-LT" sz="2400" b="1" spc="-15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lt-LT" altLang="lt-LT" sz="2400" b="1" spc="-15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spc="-15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UŽSIENIEČIŲ </a:t>
            </a:r>
            <a:r>
              <a:rPr lang="lt-LT" sz="4000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ĮDARBINIMAS</a:t>
            </a:r>
            <a:endParaRPr lang="en-US" sz="4000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4F1A3C8-4766-4BFF-BAA2-54A1E5E2ECC4}" type="datetime1">
              <a:rPr lang="lt-LT" smtClean="0"/>
              <a:t>2019.11.12</a:t>
            </a:fld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27038" y="1323974"/>
            <a:ext cx="9317037" cy="5645151"/>
          </a:xfrm>
        </p:spPr>
        <p:txBody>
          <a:bodyPr/>
          <a:lstStyle/>
          <a:p>
            <a:pPr algn="just"/>
            <a:r>
              <a:rPr lang="lt-LT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lt-LT" sz="2800" spc="-1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Trečiųjų šalių piliečiai </a:t>
            </a:r>
            <a:r>
              <a:rPr lang="lt-LT" sz="2800" spc="-150" dirty="0" smtClean="0">
                <a:latin typeface="Calibri" panose="020F0502020204030204" pitchFamily="34" charset="0"/>
              </a:rPr>
              <a:t>iki </a:t>
            </a:r>
            <a:r>
              <a:rPr lang="lt-LT" sz="2800" spc="-150" dirty="0">
                <a:latin typeface="Calibri" panose="020F0502020204030204" pitchFamily="34" charset="0"/>
              </a:rPr>
              <a:t>atvykimo į </a:t>
            </a:r>
            <a:r>
              <a:rPr lang="lt-LT" sz="2800" spc="-150" dirty="0" smtClean="0">
                <a:latin typeface="Calibri" panose="020F0502020204030204" pitchFamily="34" charset="0"/>
              </a:rPr>
              <a:t>Lietuvą privalo </a:t>
            </a:r>
            <a:r>
              <a:rPr lang="lt-LT" sz="2800" spc="-150" dirty="0">
                <a:latin typeface="Calibri" panose="020F0502020204030204" pitchFamily="34" charset="0"/>
              </a:rPr>
              <a:t>įsigyti </a:t>
            </a:r>
            <a:r>
              <a:rPr lang="lt-LT" sz="28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leidimą dirbti </a:t>
            </a:r>
            <a:r>
              <a:rPr lang="lt-LT" sz="2800" spc="-150" dirty="0" smtClean="0">
                <a:solidFill>
                  <a:schemeClr val="tx1"/>
                </a:solidFill>
                <a:latin typeface="Calibri" panose="020F0502020204030204" pitchFamily="34" charset="0"/>
              </a:rPr>
              <a:t>(išduoda </a:t>
            </a:r>
            <a:r>
              <a:rPr lang="lt-LT" sz="2800" spc="-15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Užimtumo tarnyba</a:t>
            </a:r>
            <a:r>
              <a:rPr lang="lt-LT" sz="2800" spc="-15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r>
              <a:rPr lang="lt-LT" sz="2800" spc="-150" dirty="0" smtClean="0">
                <a:latin typeface="Calibri" panose="020F0502020204030204" pitchFamily="34" charset="0"/>
              </a:rPr>
              <a:t>, </a:t>
            </a:r>
            <a:r>
              <a:rPr lang="lt-LT" sz="2800" spc="-150" dirty="0">
                <a:latin typeface="Calibri" panose="020F0502020204030204" pitchFamily="34" charset="0"/>
              </a:rPr>
              <a:t>o jeigu </a:t>
            </a:r>
            <a:r>
              <a:rPr lang="lt-LT" sz="2800" spc="-150" dirty="0" smtClean="0">
                <a:latin typeface="Calibri" panose="020F0502020204030204" pitchFamily="34" charset="0"/>
              </a:rPr>
              <a:t>yra </a:t>
            </a:r>
            <a:r>
              <a:rPr lang="lt-LT" sz="2800" spc="-150" dirty="0">
                <a:latin typeface="Calibri" panose="020F0502020204030204" pitchFamily="34" charset="0"/>
              </a:rPr>
              <a:t>atleisti nuo </a:t>
            </a:r>
            <a:r>
              <a:rPr lang="lt-LT" sz="2800" spc="-1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leidimo dirbti </a:t>
            </a:r>
            <a:r>
              <a:rPr lang="lt-LT" sz="2800" spc="-150" dirty="0">
                <a:latin typeface="Calibri" panose="020F0502020204030204" pitchFamily="34" charset="0"/>
              </a:rPr>
              <a:t>gavimo </a:t>
            </a:r>
            <a:r>
              <a:rPr lang="lt-LT" sz="2800" spc="-150" dirty="0" smtClean="0">
                <a:latin typeface="Calibri" panose="020F0502020204030204" pitchFamily="34" charset="0"/>
              </a:rPr>
              <a:t>– turi </a:t>
            </a:r>
            <a:r>
              <a:rPr lang="lt-LT" sz="2800" spc="-150" dirty="0">
                <a:latin typeface="Calibri" panose="020F0502020204030204" pitchFamily="34" charset="0"/>
              </a:rPr>
              <a:t>atitikti nustatytas sąlygas</a:t>
            </a:r>
            <a:r>
              <a:rPr lang="lt-LT" sz="2800" spc="-150" dirty="0" smtClean="0">
                <a:latin typeface="Calibri" panose="020F0502020204030204" pitchFamily="34" charset="0"/>
              </a:rPr>
              <a:t> gauti:      </a:t>
            </a:r>
            <a:r>
              <a:rPr lang="lt-LT" sz="3200" spc="-150" dirty="0" smtClean="0"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lt-LT" sz="3200" spc="-150" dirty="0" smtClean="0">
                <a:latin typeface="Calibri" panose="020F0502020204030204" pitchFamily="34" charset="0"/>
              </a:rPr>
              <a:t>         </a:t>
            </a:r>
            <a:r>
              <a:rPr lang="lt-LT" sz="32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nacionalinę </a:t>
            </a:r>
            <a:r>
              <a:rPr lang="lt-LT" sz="3200" spc="-1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vizą (D</a:t>
            </a:r>
            <a:r>
              <a:rPr lang="lt-LT" sz="32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);  </a:t>
            </a:r>
            <a:r>
              <a:rPr lang="lt-LT" sz="3200" spc="-15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arba </a:t>
            </a:r>
          </a:p>
          <a:p>
            <a:pPr algn="just"/>
            <a:r>
              <a:rPr lang="lt-LT" sz="32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        leidimą laikinai </a:t>
            </a:r>
            <a:r>
              <a:rPr lang="lt-LT" sz="3200" spc="-1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gyventi </a:t>
            </a:r>
            <a:r>
              <a:rPr lang="lt-LT" sz="32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lt-LT" sz="3200" spc="-1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LLG</a:t>
            </a:r>
            <a:r>
              <a:rPr lang="lt-LT" sz="32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) </a:t>
            </a:r>
          </a:p>
          <a:p>
            <a:pPr algn="ctr"/>
            <a:r>
              <a:rPr lang="en-US" sz="2800" spc="-15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F9A09A-57AE-4F1F-88D9-90CC9F07D7E8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010025"/>
            <a:ext cx="46196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10025"/>
            <a:ext cx="4610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2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altLang="en-US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LLG ar viza? Ką rinktis? </a:t>
            </a:r>
            <a:endParaRPr lang="lt-LT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778239" y="7101360"/>
            <a:ext cx="731519" cy="336240"/>
          </a:xfrm>
        </p:spPr>
        <p:txBody>
          <a:bodyPr/>
          <a:lstStyle/>
          <a:p>
            <a:pPr lvl="0"/>
            <a:fld id="{7DF9A09A-57AE-4F1F-88D9-90CC9F07D7E8}" type="slidenum">
              <a:rPr lang="lt-LT" smtClean="0"/>
              <a:t>3</a:t>
            </a:fld>
            <a:endParaRPr lang="lt-LT" dirty="0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half" idx="2"/>
          </p:nvPr>
        </p:nvSpPr>
        <p:spPr>
          <a:xfrm>
            <a:off x="503999" y="1428749"/>
            <a:ext cx="9280080" cy="6019801"/>
          </a:xfrm>
        </p:spPr>
        <p:txBody>
          <a:bodyPr/>
          <a:lstStyle/>
          <a:p>
            <a:pPr algn="just">
              <a:defRPr/>
            </a:pPr>
            <a:endParaRPr lang="lt-LT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lt-LT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lt-LT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lt-L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</a:t>
            </a:r>
            <a:r>
              <a:rPr lang="lt-LT" sz="28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d.</a:t>
            </a:r>
          </a:p>
          <a:p>
            <a:pPr algn="just">
              <a:defRPr/>
            </a:pPr>
            <a:r>
              <a:rPr lang="lt-LT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lt-LT" sz="2800" spc="-1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Leidimas </a:t>
            </a:r>
            <a:r>
              <a:rPr lang="lt-LT" sz="2800" spc="-1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laikinai gyventi </a:t>
            </a:r>
            <a:r>
              <a:rPr lang="lt-LT" sz="2800" spc="-1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    </a:t>
            </a:r>
            <a:r>
              <a:rPr lang="lt-LT" sz="28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metai</a:t>
            </a:r>
            <a:endParaRPr lang="lt-LT" sz="2800" spc="-1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lt-LT" altLang="en-US" sz="2800" b="0" spc="-1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LLG prieš </a:t>
            </a:r>
            <a:r>
              <a:rPr lang="lt-LT" altLang="en-US" sz="2800" b="0" spc="-1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pasibaigiant jo </a:t>
            </a:r>
            <a:r>
              <a:rPr lang="lt-LT" altLang="en-US" sz="2800" b="0" spc="-1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galiojimui </a:t>
            </a:r>
            <a:r>
              <a:rPr lang="lt-LT" altLang="en-US" sz="2800" b="0" spc="-1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gali būti pakeistas 2 </a:t>
            </a:r>
            <a:r>
              <a:rPr lang="lt-LT" altLang="en-US" sz="2800" b="0" spc="-1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metams</a:t>
            </a:r>
            <a:endParaRPr lang="en-US" altLang="en-US" sz="2800" b="0" spc="-1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lt-LT" sz="2400" spc="-1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lt-LT" sz="2800" spc="-1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Daugkartinė </a:t>
            </a:r>
            <a:r>
              <a:rPr lang="lt-LT" sz="2800" spc="-1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nacionalinė viza </a:t>
            </a:r>
            <a:r>
              <a:rPr lang="lt-LT" sz="2800" spc="-1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   </a:t>
            </a:r>
            <a:r>
              <a:rPr lang="lt-LT" sz="28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metai</a:t>
            </a:r>
            <a:endParaRPr lang="lt-LT" sz="2800" spc="-1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lt-LT" altLang="lt-LT" sz="2800" b="0" spc="-150" dirty="0">
                <a:latin typeface="Calibri" panose="020F0502020204030204" pitchFamily="34" charset="0"/>
                <a:cs typeface="Calibri" panose="020F0502020204030204" pitchFamily="34" charset="0"/>
              </a:rPr>
              <a:t>kita </a:t>
            </a:r>
            <a:r>
              <a:rPr lang="lt-LT" altLang="lt-LT" sz="2800" b="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viza </a:t>
            </a:r>
            <a:r>
              <a:rPr lang="lt-LT" altLang="lt-LT" sz="2800" b="0" spc="-150" dirty="0">
                <a:latin typeface="Calibri" panose="020F0502020204030204" pitchFamily="34" charset="0"/>
                <a:cs typeface="Calibri" panose="020F0502020204030204" pitchFamily="34" charset="0"/>
              </a:rPr>
              <a:t>gali būti išduota, </a:t>
            </a:r>
            <a:r>
              <a:rPr lang="lt-LT" altLang="lt-LT" sz="2800" b="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jei </a:t>
            </a:r>
            <a:r>
              <a:rPr lang="lt-LT" altLang="lt-LT" sz="2800" b="0" spc="-150" dirty="0">
                <a:latin typeface="Calibri" panose="020F0502020204030204" pitchFamily="34" charset="0"/>
                <a:cs typeface="Calibri" panose="020F0502020204030204" pitchFamily="34" charset="0"/>
              </a:rPr>
              <a:t>nuo </a:t>
            </a:r>
            <a:r>
              <a:rPr lang="lt-LT" altLang="lt-LT" sz="2800" b="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ankstesnės vizos galiojimo </a:t>
            </a:r>
            <a:r>
              <a:rPr lang="lt-LT" altLang="lt-LT" sz="2800" b="0" spc="-150" dirty="0">
                <a:latin typeface="Calibri" panose="020F0502020204030204" pitchFamily="34" charset="0"/>
                <a:cs typeface="Calibri" panose="020F0502020204030204" pitchFamily="34" charset="0"/>
              </a:rPr>
              <a:t>laikotarpio pabaigos yra </a:t>
            </a:r>
            <a:r>
              <a:rPr lang="lt-LT" altLang="lt-LT" sz="2800" b="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praėję daugiau kaip </a:t>
            </a:r>
            <a:r>
              <a:rPr lang="lt-LT" altLang="lt-LT" sz="28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 dienų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lt-LT" altLang="lt-LT" sz="2400" b="0" spc="-1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lt-LT" sz="2800" b="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pateikti </a:t>
            </a:r>
            <a:r>
              <a:rPr lang="lt-LT" sz="2800" b="0" spc="-150" dirty="0">
                <a:latin typeface="Calibri" panose="020F0502020204030204" pitchFamily="34" charset="0"/>
                <a:cs typeface="Calibri" panose="020F0502020204030204" pitchFamily="34" charset="0"/>
              </a:rPr>
              <a:t>prašymą dėl </a:t>
            </a:r>
            <a:r>
              <a:rPr lang="lt-LT" sz="2800" b="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LLG</a:t>
            </a:r>
            <a:r>
              <a:rPr lang="lt-LT" sz="28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800" b="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likus </a:t>
            </a:r>
            <a:r>
              <a:rPr lang="lt-LT" sz="2800" spc="-1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– 4 mėn</a:t>
            </a:r>
            <a:r>
              <a:rPr lang="lt-LT" sz="2800" b="0" spc="-150" dirty="0">
                <a:latin typeface="Calibri" panose="020F0502020204030204" pitchFamily="34" charset="0"/>
                <a:cs typeface="Calibri" panose="020F0502020204030204" pitchFamily="34" charset="0"/>
              </a:rPr>
              <a:t>. iki </a:t>
            </a:r>
            <a:r>
              <a:rPr lang="lt-LT" sz="2800" b="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vizos </a:t>
            </a:r>
            <a:r>
              <a:rPr lang="lt-LT" sz="2800" b="0" spc="-150" dirty="0">
                <a:latin typeface="Calibri" panose="020F0502020204030204" pitchFamily="34" charset="0"/>
                <a:cs typeface="Calibri" panose="020F0502020204030204" pitchFamily="34" charset="0"/>
              </a:rPr>
              <a:t>galiojimo pabaigos</a:t>
            </a:r>
            <a:endParaRPr lang="en-US" altLang="en-US" sz="2800" b="0" spc="-1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" y="1280159"/>
            <a:ext cx="3825240" cy="748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LLG (2 metai)</a:t>
            </a:r>
            <a:endParaRPr lang="lt-LT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1520" y="1280159"/>
            <a:ext cx="3825240" cy="748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keičiamas LLG (2 metai)</a:t>
            </a:r>
            <a:endParaRPr lang="lt-LT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279" y="2177414"/>
            <a:ext cx="2626995" cy="8229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Viza (1 metai)</a:t>
            </a:r>
            <a:endParaRPr lang="lt-LT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2177414"/>
            <a:ext cx="2575560" cy="7562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Viza (1 metai)</a:t>
            </a:r>
            <a:endParaRPr lang="lt-LT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43274" y="2606037"/>
            <a:ext cx="2447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/>
          <p:nvPr/>
        </p:nvSpPr>
        <p:spPr>
          <a:xfrm>
            <a:off x="4693920" y="6143625"/>
            <a:ext cx="382524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LLG (2 metai)</a:t>
            </a:r>
            <a:endParaRPr lang="lt-LT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9"/>
          <p:cNvSpPr/>
          <p:nvPr/>
        </p:nvSpPr>
        <p:spPr>
          <a:xfrm>
            <a:off x="868679" y="6143625"/>
            <a:ext cx="3825241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Viza (1 metai)</a:t>
            </a:r>
            <a:endParaRPr lang="lt-LT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06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dirty="0" smtClean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SĄLYGOS LLG GAUTI</a:t>
            </a:r>
            <a:endParaRPr lang="en-US" sz="4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503238" y="1371600"/>
            <a:ext cx="9393237" cy="5578475"/>
          </a:xfrm>
        </p:spPr>
        <p:txBody>
          <a:bodyPr/>
          <a:lstStyle/>
          <a:p>
            <a:r>
              <a:rPr lang="lt-LT" dirty="0"/>
              <a:t> </a:t>
            </a:r>
            <a:r>
              <a:rPr lang="lt-LT" dirty="0" smtClean="0"/>
              <a:t>  </a:t>
            </a:r>
            <a:r>
              <a:rPr lang="lt-LT" sz="3200" spc="-150" dirty="0" smtClean="0">
                <a:latin typeface="Calibri" panose="020F0502020204030204" pitchFamily="34" charset="0"/>
              </a:rPr>
              <a:t>LLG užsieniečiui išduodamas, kai: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lt-LT" sz="3600" spc="-150" dirty="0" smtClean="0">
                <a:solidFill>
                  <a:srgbClr val="0070C0"/>
                </a:solidFill>
                <a:latin typeface="Calibri" panose="020F0502020204030204" pitchFamily="34" charset="0"/>
              </a:rPr>
              <a:t>kvalifikacija</a:t>
            </a:r>
            <a:r>
              <a:rPr lang="lt-LT" sz="2800" spc="-150" dirty="0" smtClean="0">
                <a:latin typeface="Calibri" panose="020F0502020204030204" pitchFamily="34" charset="0"/>
              </a:rPr>
              <a:t> – pateikiama darbdavio informacija apie užsieniečio turimą kvalifikaciją ir jos atitiktį darbo vietai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  <a:defRPr/>
            </a:pPr>
            <a:r>
              <a:rPr lang="lt-LT" sz="3600" spc="-15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darbo </a:t>
            </a:r>
            <a:r>
              <a:rPr lang="lt-LT" sz="3600" spc="-15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patirtis </a:t>
            </a:r>
            <a:r>
              <a:rPr lang="lt-LT" sz="2800" spc="-150" dirty="0">
                <a:latin typeface="Calibri" panose="020F0502020204030204" pitchFamily="34" charset="0"/>
                <a:cs typeface="Calibri" panose="020F0502020204030204" pitchFamily="34" charset="0"/>
              </a:rPr>
              <a:t>– pateikiama darbdavio informacija apie užsieniečio turimą ne mažesnę negu vienerių metų darbo patirtį </a:t>
            </a:r>
            <a:r>
              <a:rPr lang="lt-LT" sz="3200" spc="-15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pagal turimą kvalifikaciją</a:t>
            </a:r>
            <a:r>
              <a:rPr lang="lt-LT" sz="3200" spc="-1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8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per pastaruosius </a:t>
            </a:r>
            <a:r>
              <a:rPr lang="lt-LT" sz="3600" spc="-15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penkerius</a:t>
            </a:r>
            <a:r>
              <a:rPr lang="lt-LT" sz="28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 metus     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  <a:defRPr/>
            </a:pPr>
            <a:r>
              <a:rPr lang="lt-LT" sz="3600" spc="-15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sprendimas</a:t>
            </a:r>
            <a:r>
              <a:rPr lang="lt-LT" sz="36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8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Užimtumo tarnyba priima sprendimą, kad </a:t>
            </a:r>
            <a:r>
              <a:rPr lang="lt-LT" sz="3200" spc="-15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užsieniečio darbas atitinka Lietuvos Respublikos darbo rinkos poreikius</a:t>
            </a:r>
            <a:endParaRPr lang="lt-LT" sz="3200" spc="-15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A3C8-4766-4BFF-BAA2-54A1E5E2ECC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A09A-57AE-4F1F-88D9-90CC9F07D7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600" dirty="0" smtClean="0"/>
              <a:t>PATVIRTINTŲ ĮMONIŲ SĄRAŠAS</a:t>
            </a:r>
            <a:endParaRPr lang="en-US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503238" y="1381125"/>
            <a:ext cx="9193212" cy="5568950"/>
          </a:xfrm>
        </p:spPr>
        <p:txBody>
          <a:bodyPr/>
          <a:lstStyle/>
          <a:p>
            <a:pPr algn="just"/>
            <a:r>
              <a:rPr lang="lt-LT" sz="2800" spc="-150" dirty="0">
                <a:latin typeface="Calibri" panose="020F0502020204030204" pitchFamily="34" charset="0"/>
                <a:cs typeface="Calibri" panose="020F0502020204030204" pitchFamily="34" charset="0"/>
              </a:rPr>
              <a:t>Jeigu įmonė įtraukta į </a:t>
            </a:r>
            <a:r>
              <a:rPr lang="lt-LT" sz="2800" spc="-1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patvirtintų įmonių sąrašą </a:t>
            </a:r>
            <a:r>
              <a:rPr lang="lt-LT" sz="28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užsieniečiui, kuriam </a:t>
            </a:r>
            <a:r>
              <a:rPr lang="lt-LT" sz="2800" spc="-1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taikomas bevizis </a:t>
            </a:r>
            <a:r>
              <a:rPr lang="lt-LT" sz="28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režimas (pvz., Ukrainos)</a:t>
            </a:r>
            <a:r>
              <a:rPr lang="lt-LT" sz="28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, ir </a:t>
            </a:r>
            <a:r>
              <a:rPr lang="lt-LT" sz="2800" spc="-1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Baltarusijos </a:t>
            </a:r>
            <a:r>
              <a:rPr lang="lt-LT" sz="28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piliečiui</a:t>
            </a:r>
            <a:r>
              <a:rPr lang="lt-LT" sz="28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, LLG išduodamas, kai: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lt-LT" sz="2800" spc="-150" dirty="0">
                <a:solidFill>
                  <a:srgbClr val="0070C0"/>
                </a:solidFill>
                <a:latin typeface="Calibri" panose="020F0502020204030204" pitchFamily="34" charset="0"/>
              </a:rPr>
              <a:t>kvalifikacija</a:t>
            </a:r>
            <a:r>
              <a:rPr lang="lt-LT" sz="2800" spc="-150" dirty="0">
                <a:latin typeface="Calibri" panose="020F0502020204030204" pitchFamily="34" charset="0"/>
              </a:rPr>
              <a:t> – pateikiama darbdavio informacija apie užsieniečio turimą kvalifikaciją ir jos atitiktį darbo </a:t>
            </a:r>
            <a:r>
              <a:rPr lang="lt-LT" sz="2800" spc="-150" dirty="0" smtClean="0">
                <a:latin typeface="Calibri" panose="020F0502020204030204" pitchFamily="34" charset="0"/>
              </a:rPr>
              <a:t>vietai</a:t>
            </a:r>
          </a:p>
          <a:p>
            <a:pPr lvl="0" algn="just"/>
            <a:r>
              <a:rPr lang="lt-LT" sz="2800" spc="-15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lt-LT" sz="2800" spc="-15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                                       ARBA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  <a:defRPr/>
            </a:pPr>
            <a:r>
              <a:rPr lang="lt-LT" sz="2800" spc="-150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darbo patirtis </a:t>
            </a:r>
            <a:r>
              <a:rPr lang="lt-LT" sz="28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pateikiama darbdavio informacija apie užsieniečio turimą ne mažesnę negu vienerių metų darbo patirtį </a:t>
            </a:r>
            <a:r>
              <a:rPr lang="lt-LT" sz="2800" spc="-15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pagal darbdavio nurodytą profesiją</a:t>
            </a:r>
            <a:r>
              <a:rPr lang="lt-LT" sz="28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 per pastaruosius </a:t>
            </a:r>
            <a:r>
              <a:rPr lang="lt-LT" sz="2800" spc="-15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penkerius</a:t>
            </a:r>
            <a:r>
              <a:rPr lang="lt-LT" sz="28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 metus     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  <a:defRPr/>
            </a:pPr>
            <a:r>
              <a:rPr lang="lt-LT" sz="2800" spc="-150" dirty="0" smtClean="0">
                <a:solidFill>
                  <a:srgbClr val="5B9BD5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sprendimas</a:t>
            </a:r>
            <a:r>
              <a:rPr lang="lt-LT" sz="2800" spc="-15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800" spc="-150" dirty="0">
                <a:latin typeface="Calibri" panose="020F0502020204030204" pitchFamily="34" charset="0"/>
                <a:cs typeface="Calibri" panose="020F0502020204030204" pitchFamily="34" charset="0"/>
              </a:rPr>
              <a:t>– Užimtumo tarnyba priima sprendimą, kad </a:t>
            </a:r>
            <a:r>
              <a:rPr lang="lt-LT" sz="2800" spc="-15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užsieniečio darbas atitinka Lietuvos Respublikos darbo rinkos poreikius</a:t>
            </a:r>
          </a:p>
          <a:p>
            <a:pPr algn="just"/>
            <a:endParaRPr lang="en-US" sz="2800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A3C8-4766-4BFF-BAA2-54A1E5E2ECC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A09A-57AE-4F1F-88D9-90CC9F07D7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spc="-150" dirty="0" smtClean="0"/>
              <a:t>KADA NEREIKIA UŽIMTUMO TARNYBOS SPRENDIMO?</a:t>
            </a:r>
            <a:endParaRPr lang="en-US" sz="3600" spc="-15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503238" y="1323975"/>
            <a:ext cx="9240837" cy="5626100"/>
          </a:xfrm>
        </p:spPr>
        <p:txBody>
          <a:bodyPr/>
          <a:lstStyle/>
          <a:p>
            <a:pPr lvl="0" algn="just">
              <a:defRPr/>
            </a:pPr>
            <a:r>
              <a:rPr lang="lt-LT" b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lt-LT" sz="2800" spc="-15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Sprendimo nereikia </a:t>
            </a:r>
            <a:r>
              <a:rPr lang="lt-LT" b="0" spc="-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lt-LT" sz="2400" spc="-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jeigu užsieniečio profesija įtraukta </a:t>
            </a:r>
            <a:r>
              <a:rPr lang="lt-LT" sz="2400" spc="-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į </a:t>
            </a:r>
            <a:r>
              <a:rPr lang="lt-LT" sz="2800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Profesijų</a:t>
            </a:r>
            <a:r>
              <a:rPr lang="lt-LT" sz="2800" spc="-1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kurių darbuotojų trūksta Lietuvos Respublikoje, sąrašą pagal ekonominės veiklos rūšis </a:t>
            </a:r>
            <a:r>
              <a:rPr lang="lt-LT" sz="2400" spc="-15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lt-LT" sz="2400" spc="-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Užimtumo </a:t>
            </a:r>
            <a:r>
              <a:rPr lang="lt-LT" sz="2400" spc="-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tarnybos direktorius </a:t>
            </a:r>
            <a:r>
              <a:rPr lang="lt-LT" sz="2400" spc="-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tvirtina </a:t>
            </a:r>
            <a:r>
              <a:rPr lang="lt-LT" sz="2400" spc="-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kiekvienam kalendorinių metų </a:t>
            </a:r>
            <a:r>
              <a:rPr lang="lt-LT" sz="2400" spc="-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pusmečiui)</a:t>
            </a:r>
            <a:r>
              <a:rPr lang="lt-LT" sz="2400" b="0" spc="-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lt-LT" sz="2400" b="0" spc="-1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lang="lt-LT" sz="2400" spc="-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Profesijos sąraše suskirstytos pagal ekonominės veiklos </a:t>
            </a:r>
            <a:r>
              <a:rPr lang="lt-LT" sz="2400" spc="-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rūšis. 2019 </a:t>
            </a:r>
            <a:r>
              <a:rPr lang="lt-LT" sz="2400" spc="-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II pusmetis: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lt-LT" sz="2800" spc="-15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gamyba</a:t>
            </a:r>
            <a:r>
              <a:rPr lang="lt-LT" sz="2800" spc="-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400" spc="-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suvirintojas</a:t>
            </a:r>
            <a:r>
              <a:rPr lang="lt-LT" sz="2400" spc="-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metalo lenkimo staklių operatorius, metalinių laivų korpusų surinkėjas, siuvėjas, skerdikas, </a:t>
            </a:r>
            <a:r>
              <a:rPr lang="lt-LT" sz="2400" spc="-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mėsininkas;</a:t>
            </a:r>
            <a:endParaRPr lang="lt-LT" sz="2400" spc="-1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lt-LT" sz="2800" spc="-15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paslaugos</a:t>
            </a:r>
            <a:r>
              <a:rPr lang="lt-LT" sz="2400" spc="-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lt-LT" sz="28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tarptautinio </a:t>
            </a:r>
            <a:r>
              <a:rPr lang="lt-LT" sz="2800" spc="-1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krovinių vežimo transporto priemonės vairuotojas – C, CE </a:t>
            </a:r>
            <a:r>
              <a:rPr lang="lt-LT" sz="28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kategorija</a:t>
            </a:r>
            <a:r>
              <a:rPr lang="lt-LT" sz="2400" spc="-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lt-LT" sz="2400" spc="-1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lt-LT" sz="2800" spc="-15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statyba</a:t>
            </a:r>
            <a:r>
              <a:rPr lang="lt-LT" sz="2400" spc="-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dujų </a:t>
            </a:r>
            <a:r>
              <a:rPr lang="lt-LT" sz="2400" spc="-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vamzdyno montuotojas, laivo vamzdyno </a:t>
            </a:r>
            <a:r>
              <a:rPr lang="lt-LT" sz="2400" spc="-1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įrengėjas</a:t>
            </a:r>
            <a:r>
              <a:rPr lang="lt-LT" sz="2400" spc="-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betonuotojas, elektrikas, suvirintojas, pastolių statytojas, tinkuotojas, </a:t>
            </a:r>
            <a:r>
              <a:rPr lang="lt-LT" sz="2400" spc="-15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izoliuotojas</a:t>
            </a:r>
            <a:r>
              <a:rPr lang="lt-LT" sz="2400" spc="-1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plytų </a:t>
            </a:r>
            <a:r>
              <a:rPr lang="lt-LT" sz="2400" spc="-15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mūrininkas.</a:t>
            </a:r>
            <a:endParaRPr lang="lt-LT" sz="2400" spc="-1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A3C8-4766-4BFF-BAA2-54A1E5E2ECC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A09A-57AE-4F1F-88D9-90CC9F07D7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spc="-15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</a:rPr>
              <a:t>KAIP UŽSIENIEČIUI GAUTI LLG?</a:t>
            </a:r>
            <a:endParaRPr lang="en-US" spc="-15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503238" y="1285875"/>
            <a:ext cx="9307512" cy="5664200"/>
          </a:xfrm>
        </p:spPr>
        <p:txBody>
          <a:bodyPr/>
          <a:lstStyle/>
          <a:p>
            <a:pPr lvl="0" algn="just">
              <a:defRPr/>
            </a:pPr>
            <a:r>
              <a:rPr lang="lt-LT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lt-LT" sz="3200" spc="-15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Tarpininkavimo </a:t>
            </a:r>
            <a:r>
              <a:rPr lang="lt-LT" sz="3200" spc="-15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raštas </a:t>
            </a:r>
            <a:r>
              <a:rPr lang="lt-LT" sz="2400" spc="-1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darbdavys teikia </a:t>
            </a:r>
            <a:r>
              <a:rPr lang="lt-LT" sz="2400" spc="-1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elektroniniu būdu </a:t>
            </a:r>
            <a:r>
              <a:rPr lang="lt-LT" sz="2400" spc="-1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lt-LT" sz="3200" spc="-15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EPIS</a:t>
            </a:r>
            <a:r>
              <a:rPr lang="lt-LT" sz="2400" spc="-1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t-LT" sz="2400" spc="-1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Tarpininkavimo raštas galioja </a:t>
            </a:r>
            <a:r>
              <a:rPr lang="lt-LT" sz="2400" spc="-1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mėnesius </a:t>
            </a:r>
            <a:r>
              <a:rPr lang="lt-LT" sz="2400" spc="-1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 jo sudarymo dienos. </a:t>
            </a:r>
            <a:r>
              <a:rPr lang="lt-LT" sz="2400" spc="-1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lt-LT" sz="2400" spc="-15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lt-LT" sz="2400" spc="-15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://www.migracija.lt/</a:t>
            </a:r>
          </a:p>
          <a:p>
            <a:endParaRPr lang="en-US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A3C8-4766-4BFF-BAA2-54A1E5E2ECC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A09A-57AE-4F1F-88D9-90CC9F07D7E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6" y="2524126"/>
            <a:ext cx="9117452" cy="295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5410200"/>
            <a:ext cx="426517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5476875"/>
            <a:ext cx="2000250" cy="156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spc="-150" dirty="0"/>
              <a:t>TARPININKAVIMO RAŠTAS</a:t>
            </a:r>
            <a:endParaRPr lang="en-US" sz="4000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A3C8-4766-4BFF-BAA2-54A1E5E2ECC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A09A-57AE-4F1F-88D9-90CC9F07D7E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019175"/>
            <a:ext cx="86296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92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4000" spc="-150" dirty="0"/>
              <a:t>TARPININKAVIMO RAŠTAS</a:t>
            </a:r>
            <a:endParaRPr lang="en-US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1A3C8-4766-4BFF-BAA2-54A1E5E2ECC4}" type="datetime1">
              <a:rPr lang="en-US" smtClean="0"/>
              <a:pPr/>
              <a:t>11/12/2019</a:t>
            </a:fld>
            <a:endParaRPr lang="en-US" dirty="0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MIGRACIJOS DEPARTAMENTAS PRIE LIETUVOS RESPUBLIKOS VIDAUS REIKALŲ MINISTERIJOS</a:t>
            </a:r>
            <a:endParaRPr lang="en-US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A09A-57AE-4F1F-88D9-90CC9F07D7E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247775"/>
            <a:ext cx="925036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00525"/>
            <a:ext cx="90836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8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iršel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slap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„Office“ tema">
  <a:themeElements>
    <a:clrScheme name="Pagrindinės spalvos">
      <a:dk1>
        <a:srgbClr val="2F5496"/>
      </a:dk1>
      <a:lt1>
        <a:sysClr val="window" lastClr="FFFFFF"/>
      </a:lt1>
      <a:dk2>
        <a:srgbClr val="2F5496"/>
      </a:dk2>
      <a:lt2>
        <a:srgbClr val="E7E6E6"/>
      </a:lt2>
      <a:accent1>
        <a:srgbClr val="48A1F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11625</TotalTime>
  <Words>901</Words>
  <Application>Microsoft Office PowerPoint</Application>
  <PresentationFormat>Pasirinktinai</PresentationFormat>
  <Paragraphs>119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Skaidrių pavadinimai</vt:lpstr>
      </vt:variant>
      <vt:variant>
        <vt:i4>17</vt:i4>
      </vt:variant>
    </vt:vector>
  </HeadingPairs>
  <TitlesOfParts>
    <vt:vector size="19" baseType="lpstr">
      <vt:lpstr>Viršelis</vt:lpstr>
      <vt:lpstr>Puslapis</vt:lpstr>
      <vt:lpstr>Leidimo laikinai gyventi išdavimas  darbo pagrindu    2019 m. lapkričio 13 d. Vilnius</vt:lpstr>
      <vt:lpstr>UŽSIENIEČIŲ ĮDARBINIMAS</vt:lpstr>
      <vt:lpstr>LLG ar viza? Ką rinktis? </vt:lpstr>
      <vt:lpstr>SĄLYGOS LLG GAUTI</vt:lpstr>
      <vt:lpstr>PATVIRTINTŲ ĮMONIŲ SĄRAŠAS</vt:lpstr>
      <vt:lpstr>KADA NEREIKIA UŽIMTUMO TARNYBOS SPRENDIMO?</vt:lpstr>
      <vt:lpstr>KAIP UŽSIENIEČIUI GAUTI LLG?</vt:lpstr>
      <vt:lpstr>TARPININKAVIMO RAŠTAS</vt:lpstr>
      <vt:lpstr>TARPININKAVIMO RAŠTAS</vt:lpstr>
      <vt:lpstr>KAIP  PATEIKTI  PRAŠYMĄ IŠDUOTI  LLG?</vt:lpstr>
      <vt:lpstr>KAIP  PATEIKTI  PRAŠYMĄ PER MIGRIS?</vt:lpstr>
      <vt:lpstr>KOKIE  REIKALINGI DOKUMENTAI?</vt:lpstr>
      <vt:lpstr>VIZITO  REZERVACIJA  MIGRIS</vt:lpstr>
      <vt:lpstr>VIZITAS Į MD TERITORINĮ SKYRIŲ</vt:lpstr>
      <vt:lpstr>LLG  ATSIĖMIMAS   KAS  SVARBU?</vt:lpstr>
      <vt:lpstr>DARBDAVIO  KEITIMAS</vt:lpstr>
      <vt:lpstr>www.migracija.lt  www.migracija.lrv.lt info@migracija.gov.lt    Tel. 8 707 67000 Migracijos departamentas prie LR VRM      Ačiū už dėmesį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Kestutis</dc:creator>
  <cp:lastModifiedBy>Vilma Vaitkevičiūtė</cp:lastModifiedBy>
  <cp:revision>306</cp:revision>
  <cp:lastPrinted>2019-09-24T13:27:54Z</cp:lastPrinted>
  <dcterms:created xsi:type="dcterms:W3CDTF">2017-06-30T10:15:55Z</dcterms:created>
  <dcterms:modified xsi:type="dcterms:W3CDTF">2019-11-12T12:09:45Z</dcterms:modified>
</cp:coreProperties>
</file>